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4062" r:id="rId1"/>
  </p:sldMasterIdLst>
  <p:notesMasterIdLst>
    <p:notesMasterId r:id="rId1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2192000" cy="6858000"/>
  <p:notesSz cx="6858000" cy="12192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82" d="100"/>
          <a:sy n="82" d="100"/>
        </p:scale>
        <p:origin x="691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861492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179867CD-CD09-0EEC-D165-96584688B9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296" y="64007"/>
            <a:ext cx="12015216" cy="5120639"/>
          </a:xfrm>
        </p:spPr>
        <p:txBody>
          <a:bodyPr>
            <a:normAutofit/>
          </a:bodyPr>
          <a:lstStyle>
            <a:lvl1pPr>
              <a:defRPr sz="11000" cap="all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065D245-B564-481D-A323-F73C5BCA846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88136" y="5360878"/>
            <a:ext cx="10037064" cy="566928"/>
          </a:xfrm>
        </p:spPr>
        <p:txBody>
          <a:bodyPr anchor="b" anchorCtr="0">
            <a:normAutofit/>
          </a:bodyPr>
          <a:lstStyle>
            <a:lvl1pPr marL="0" indent="0" algn="r">
              <a:lnSpc>
                <a:spcPct val="100000"/>
              </a:lnSpc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1422A5-3076-413B-84CB-ED3BA4171C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8E072EE-51B3-4C0C-A460-4684AB0793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smtClean="0"/>
              <a:t>10/31/2026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267C68-40D5-477E-9DBC-C28FD4B114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3C1F8589-B640-4540-D0AD-2B0461CD34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11387805" y="5749927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35607931"/>
      </p:ext>
    </p:extLst>
  </p:cSld>
  <p:clrMapOvr>
    <a:masterClrMapping/>
  </p:clrMapOvr>
  <p:hf sldNum="0" hdr="0" ftr="0" dt="0"/>
  <p:extLst>
    <p:ext uri="{DCECCB84-F9BA-43D5-87BE-67443E8EF086}">
      <p15:sldGuideLst xmlns:p15="http://schemas.microsoft.com/office/powerpoint/2012/main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3EE2F5-9D3C-4BE7-9AD5-335B31CF2C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8136" y="1090246"/>
            <a:ext cx="10840626" cy="79051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F98C4F-4BF6-47CF-ABEE-2B12748C47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88135" y="1880756"/>
            <a:ext cx="10840627" cy="455814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51AB30-CD74-471D-9FA6-ADC0C901E6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D539070-70D2-4DD1-A439-155343FE26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smtClean="0"/>
              <a:t>10/31/2026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6A137C4-F19E-4521-8DCB-4E0CF9CA31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FD144482-F463-E942-01AE-69DF54F417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0" y="1205868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92148344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87847" y="4676177"/>
            <a:ext cx="10835639" cy="1319510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defRPr lang="en-US" sz="5400" dirty="0"/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87847" y="6065134"/>
            <a:ext cx="10835639" cy="373766"/>
          </a:xfrm>
        </p:spPr>
        <p:txBody>
          <a:bodyPr vert="horz" lIns="91440" tIns="45720" rIns="91440" bIns="45720" rtlCol="0" anchor="b">
            <a:noAutofit/>
          </a:bodyPr>
          <a:lstStyle>
            <a:lvl1pPr marL="0" indent="0">
              <a:spcBef>
                <a:spcPts val="0"/>
              </a:spcBef>
              <a:buNone/>
              <a:defRPr lang="en-US" sz="2000" dirty="0"/>
            </a:lvl1pPr>
          </a:lstStyle>
          <a:p>
            <a:pPr lvl="0"/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B24A208E-BD69-BB12-21B8-DA405B501FA8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1"/>
            <a:ext cx="12191999" cy="4467828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A7765164-0D02-5316-1845-119CB01119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0" y="5715000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DFA2081-8ED6-0719-D0B6-2818D6019332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A51F47A-9B8B-A343-2C56-110E21331AE3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2ABAD28B-DD56-4B56-883A-96608C765E28}" type="datetimeFigureOut">
              <a:rPr lang="en-US" smtClean="0"/>
              <a:pPr/>
              <a:t>10/31/2026</a:t>
            </a:fld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F259CCC4-FA9E-2074-3142-5EBA62F91B25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8722972"/>
      </p:ext>
    </p:extLst>
  </p:cSld>
  <p:clrMapOvr>
    <a:masterClrMapping/>
  </p:clrMapOvr>
  <p:hf sldNum="0" hdr="0" ftr="0" dt="0"/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with Pictur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846390" y="1411358"/>
            <a:ext cx="3736010" cy="2845567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defRPr lang="en-US" sz="3600" dirty="0"/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846388" y="4403039"/>
            <a:ext cx="3729915" cy="1123122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lnSpc>
                <a:spcPct val="100000"/>
              </a:lnSpc>
              <a:buNone/>
              <a:defRPr lang="en-US" sz="1600" dirty="0"/>
            </a:lvl1pPr>
          </a:lstStyle>
          <a:p>
            <a:pPr lvl="0"/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51A639AF-317A-79DF-3175-64C726EA3189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7617785" cy="6858000"/>
          </a:xfrm>
          <a:custGeom>
            <a:avLst/>
            <a:gdLst>
              <a:gd name="connsiteX0" fmla="*/ 0 w 7195675"/>
              <a:gd name="connsiteY0" fmla="*/ 0 h 6858000"/>
              <a:gd name="connsiteX1" fmla="*/ 7195675 w 7195675"/>
              <a:gd name="connsiteY1" fmla="*/ 0 h 6858000"/>
              <a:gd name="connsiteX2" fmla="*/ 7195675 w 7195675"/>
              <a:gd name="connsiteY2" fmla="*/ 6858000 h 6858000"/>
              <a:gd name="connsiteX3" fmla="*/ 0 w 7195675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195675" h="6858000">
                <a:moveTo>
                  <a:pt x="0" y="0"/>
                </a:moveTo>
                <a:lnTo>
                  <a:pt x="7195675" y="0"/>
                </a:lnTo>
                <a:lnTo>
                  <a:pt x="7195675" y="6858000"/>
                </a:lnTo>
                <a:lnTo>
                  <a:pt x="0" y="6858000"/>
                </a:lnTo>
                <a:close/>
              </a:path>
            </a:pathLst>
          </a:custGeo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17" name="Footer Placeholder 4">
            <a:extLst>
              <a:ext uri="{FF2B5EF4-FFF2-40B4-BE49-F238E27FC236}">
                <a16:creationId xmlns:a16="http://schemas.microsoft.com/office/drawing/2014/main" id="{DF8C2BF2-38FB-0598-A4BE-DD111229A3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846388" y="6438900"/>
            <a:ext cx="1714301" cy="4191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8" name="Date Placeholder 4">
            <a:extLst>
              <a:ext uri="{FF2B5EF4-FFF2-40B4-BE49-F238E27FC236}">
                <a16:creationId xmlns:a16="http://schemas.microsoft.com/office/drawing/2014/main" id="{5A41BBAF-5441-8512-B575-2EB961DD485E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9650896" y="6438900"/>
            <a:ext cx="864704" cy="419100"/>
          </a:xfrm>
        </p:spPr>
        <p:txBody>
          <a:bodyPr/>
          <a:lstStyle/>
          <a:p>
            <a:fld id="{4AAD347D-5ACD-4C99-B74B-A9C85AD731AF}" type="datetimeFigureOut">
              <a:rPr lang="en-US" smtClean="0"/>
              <a:t>10/31/2026</a:t>
            </a:fld>
            <a:endParaRPr lang="en-US" dirty="0"/>
          </a:p>
        </p:txBody>
      </p:sp>
      <p:sp>
        <p:nvSpPr>
          <p:cNvPr id="19" name="Slide Number Placeholder 5">
            <a:extLst>
              <a:ext uri="{FF2B5EF4-FFF2-40B4-BE49-F238E27FC236}">
                <a16:creationId xmlns:a16="http://schemas.microsoft.com/office/drawing/2014/main" id="{89401810-4A83-D1CF-00A6-76F622C715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23764" y="6438900"/>
            <a:ext cx="601436" cy="419100"/>
          </a:xfrm>
        </p:spPr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1490975"/>
      </p:ext>
    </p:extLst>
  </p:cSld>
  <p:clrMapOvr>
    <a:masterClrMapping/>
  </p:clrMapOvr>
  <p:hf sldNum="0" hdr="0" ftr="0" dt="0"/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361A7175-8061-E7CC-68E4-2B3CECB6CCF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88136" y="1090244"/>
            <a:ext cx="10037064" cy="5159257"/>
          </a:xfrm>
        </p:spPr>
        <p:txBody>
          <a:bodyPr>
            <a:normAutofit/>
          </a:bodyPr>
          <a:lstStyle>
            <a:lvl1pPr>
              <a:defRPr sz="8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Section header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C094542-CAEF-4D6C-BE6A-BC100F0590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408851-4DCC-447C-828A-5F7E66F762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ABAD28B-DD56-4B56-883A-96608C765E28}" type="datetimeFigureOut">
              <a:rPr lang="en-US" smtClean="0"/>
              <a:pPr/>
              <a:t>10/31/2026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C8BDE40-8468-4051-9703-B751608AAF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7DF5BAF5-ABAB-4575-8E56-D109A3D17F9F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96A5A591-C2D3-D6A3-432F-2C1371951C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0" y="1205868"/>
            <a:ext cx="804195" cy="0"/>
          </a:xfrm>
          <a:prstGeom prst="line">
            <a:avLst/>
          </a:prstGeom>
          <a:ln w="1206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81610232"/>
      </p:ext>
    </p:extLst>
  </p:cSld>
  <p:clrMapOvr>
    <a:masterClrMapping/>
  </p:clrMapOvr>
  <p:hf sldNum="0" hdr="0" ftr="0" dt="0"/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CB916BDA-9E36-8180-7EBC-AC2A35C79FF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90940" y="1088702"/>
            <a:ext cx="8479072" cy="1395553"/>
          </a:xfrm>
        </p:spPr>
        <p:txBody>
          <a:bodyPr anchor="t"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Agenda</a:t>
            </a:r>
          </a:p>
        </p:txBody>
      </p:sp>
      <p:sp>
        <p:nvSpPr>
          <p:cNvPr id="8" name="Content Placeholder 6">
            <a:extLst>
              <a:ext uri="{FF2B5EF4-FFF2-40B4-BE49-F238E27FC236}">
                <a16:creationId xmlns:a16="http://schemas.microsoft.com/office/drawing/2014/main" id="{92AF672E-4752-50B9-9301-C8042FD003CC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096697" y="2484255"/>
            <a:ext cx="8467558" cy="3539514"/>
          </a:xfrm>
        </p:spPr>
        <p:txBody>
          <a:bodyPr>
            <a:normAutofit/>
          </a:bodyPr>
          <a:lstStyle>
            <a:lvl1pPr marL="457200" indent="-457200">
              <a:lnSpc>
                <a:spcPct val="100000"/>
              </a:lnSpc>
              <a:buFont typeface="+mj-lt"/>
              <a:buAutoNum type="arabicPeriod"/>
              <a:defRPr sz="2000"/>
            </a:lvl1pPr>
            <a:lvl2pPr marL="685800" indent="-457200">
              <a:lnSpc>
                <a:spcPct val="100000"/>
              </a:lnSpc>
              <a:buFont typeface="+mj-lt"/>
              <a:buAutoNum type="arabicPeriod"/>
              <a:defRPr sz="2000"/>
            </a:lvl2pPr>
            <a:lvl3pPr marL="800100" indent="-342900">
              <a:lnSpc>
                <a:spcPct val="100000"/>
              </a:lnSpc>
              <a:buFont typeface="+mj-lt"/>
              <a:buAutoNum type="arabicPeriod"/>
              <a:defRPr sz="2000"/>
            </a:lvl3pPr>
            <a:lvl4pPr marL="1028700" indent="-342900">
              <a:lnSpc>
                <a:spcPct val="100000"/>
              </a:lnSpc>
              <a:buFont typeface="+mj-lt"/>
              <a:buAutoNum type="arabicPeriod"/>
              <a:defRPr sz="2000"/>
            </a:lvl4pPr>
            <a:lvl5pPr marL="1257300" indent="-342900">
              <a:lnSpc>
                <a:spcPct val="100000"/>
              </a:lnSpc>
              <a:buFont typeface="+mj-lt"/>
              <a:buAutoNum type="arabicPeriod"/>
              <a:defRPr sz="20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B12CFE6-D05E-5478-B3A4-81DC4DCD74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CC77F2D-39D2-22F7-CF0B-39D63EBF00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60B404-9532-4DA8-8A40-EC339A5BE635}" type="datetime1">
              <a:rPr lang="en-US" smtClean="0"/>
              <a:t>10/31/2026</a:t>
            </a:fld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26B86D3-24E1-029E-BA22-9F17F9517D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4565070F-FB67-7572-2807-986A255376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0" y="1206128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57255012"/>
      </p:ext>
    </p:extLst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4019F8-742E-9EEF-F591-C9666AC32AF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88136" y="1088136"/>
            <a:ext cx="5749392" cy="1554480"/>
          </a:xfrm>
        </p:spPr>
        <p:txBody>
          <a:bodyPr anchor="t" anchorCtr="0"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Agenda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8C8B19A-6FC1-2B71-0BFB-9274CBF396B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088136" y="2651760"/>
            <a:ext cx="5749392" cy="3694176"/>
          </a:xfrm>
        </p:spPr>
        <p:txBody>
          <a:bodyPr>
            <a:normAutofit/>
          </a:bodyPr>
          <a:lstStyle>
            <a:lvl1pPr marL="342900" indent="-342900">
              <a:lnSpc>
                <a:spcPct val="100000"/>
              </a:lnSpc>
              <a:buFont typeface="System Font Regular"/>
              <a:buChar char="-"/>
              <a:defRPr sz="2000"/>
            </a:lvl1pPr>
            <a:lvl2pPr>
              <a:lnSpc>
                <a:spcPct val="100000"/>
              </a:lnSpc>
              <a:defRPr sz="2000"/>
            </a:lvl2pPr>
            <a:lvl3pPr>
              <a:lnSpc>
                <a:spcPct val="100000"/>
              </a:lnSpc>
              <a:defRPr sz="2000"/>
            </a:lvl3pPr>
            <a:lvl4pPr>
              <a:lnSpc>
                <a:spcPct val="100000"/>
              </a:lnSpc>
              <a:defRPr sz="2000"/>
            </a:lvl4pPr>
            <a:lvl5pPr>
              <a:lnSpc>
                <a:spcPct val="100000"/>
              </a:lnSpc>
              <a:defRPr sz="20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B12CFE6-D05E-5478-B3A4-81DC4DCD74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90940" y="6438900"/>
            <a:ext cx="3915404" cy="4191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CC77F2D-39D2-22F7-CF0B-39D63EBF00B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006344" y="6438900"/>
            <a:ext cx="1126120" cy="419100"/>
          </a:xfrm>
        </p:spPr>
        <p:txBody>
          <a:bodyPr/>
          <a:lstStyle/>
          <a:p>
            <a:fld id="{8A60B404-9532-4DA8-8A40-EC339A5BE635}" type="datetime1">
              <a:rPr lang="en-US" smtClean="0"/>
              <a:t>10/31/2026</a:t>
            </a:fld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26B86D3-24E1-029E-BA22-9F17F9517D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132464" y="6438900"/>
            <a:ext cx="705064" cy="419100"/>
          </a:xfrm>
        </p:spPr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6" name="Picture Placeholder 10">
            <a:extLst>
              <a:ext uri="{FF2B5EF4-FFF2-40B4-BE49-F238E27FC236}">
                <a16:creationId xmlns:a16="http://schemas.microsoft.com/office/drawing/2014/main" id="{E4B52E79-E470-1B1A-EADF-94DA7253B328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7315200" y="0"/>
            <a:ext cx="4876800" cy="6858000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  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94C1AE97-7274-F222-2135-C3524958A8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0" y="1206128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80860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7676" y="1114856"/>
            <a:ext cx="3923455" cy="4083580"/>
          </a:xfrm>
        </p:spPr>
        <p:txBody>
          <a:bodyPr anchor="t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FFB4667A-FE47-8556-FD3A-55FDBA801D76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294612" y="1115290"/>
            <a:ext cx="5809713" cy="5171210"/>
          </a:xfrm>
        </p:spPr>
        <p:txBody>
          <a:bodyPr>
            <a:normAutofit/>
          </a:bodyPr>
          <a:lstStyle>
            <a:lvl1pPr>
              <a:lnSpc>
                <a:spcPct val="100000"/>
              </a:lnSpc>
              <a:defRPr sz="1600"/>
            </a:lvl1pPr>
            <a:lvl2pPr>
              <a:lnSpc>
                <a:spcPct val="100000"/>
              </a:lnSpc>
              <a:defRPr sz="1600"/>
            </a:lvl2pPr>
            <a:lvl3pPr>
              <a:lnSpc>
                <a:spcPct val="100000"/>
              </a:lnSpc>
              <a:defRPr sz="1600"/>
            </a:lvl3pPr>
            <a:lvl4pPr>
              <a:lnSpc>
                <a:spcPct val="100000"/>
              </a:lnSpc>
              <a:defRPr sz="1600"/>
            </a:lvl4pPr>
            <a:lvl5pPr>
              <a:lnSpc>
                <a:spcPct val="100000"/>
              </a:lnSpc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smtClean="0"/>
              <a:t>10/31/2026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9954F329-E63B-9F25-4E06-2E98A6453D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0" y="1206128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98750696"/>
      </p:ext>
    </p:extLst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3701" y="1114655"/>
            <a:ext cx="2771326" cy="3675552"/>
          </a:xfrm>
        </p:spPr>
        <p:txBody>
          <a:bodyPr anchor="t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C71126E-AEFA-B45A-CD39-AC1315E0333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134532" y="1129145"/>
            <a:ext cx="7794231" cy="5157355"/>
          </a:xfrm>
        </p:spPr>
        <p:txBody>
          <a:bodyPr>
            <a:normAutofit/>
          </a:bodyPr>
          <a:lstStyle>
            <a:lvl1pPr>
              <a:lnSpc>
                <a:spcPct val="100000"/>
              </a:lnSpc>
              <a:defRPr sz="1600"/>
            </a:lvl1pPr>
            <a:lvl2pPr>
              <a:lnSpc>
                <a:spcPct val="100000"/>
              </a:lnSpc>
              <a:defRPr sz="1600"/>
            </a:lvl2pPr>
            <a:lvl3pPr>
              <a:lnSpc>
                <a:spcPct val="100000"/>
              </a:lnSpc>
              <a:defRPr sz="1600"/>
            </a:lvl3pPr>
            <a:lvl4pPr>
              <a:lnSpc>
                <a:spcPct val="100000"/>
              </a:lnSpc>
              <a:defRPr sz="1600"/>
            </a:lvl4pPr>
            <a:lvl5pPr>
              <a:lnSpc>
                <a:spcPct val="100000"/>
              </a:lnSpc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smtClean="0"/>
              <a:t>10/31/2026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7547F2C9-46DC-B902-E883-CE0360E6DD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0" y="1206128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74906637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85788" y="1111101"/>
            <a:ext cx="6339412" cy="1143000"/>
          </a:xfrm>
        </p:spPr>
        <p:txBody>
          <a:bodyPr anchor="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Picture Placeholder 10">
            <a:extLst>
              <a:ext uri="{FF2B5EF4-FFF2-40B4-BE49-F238E27FC236}">
                <a16:creationId xmlns:a16="http://schemas.microsoft.com/office/drawing/2014/main" id="{6FB7CB50-241E-E6B6-1C0E-1B5466B14779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12192" y="0"/>
            <a:ext cx="4506585" cy="6858000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 </a:t>
            </a:r>
          </a:p>
        </p:txBody>
      </p:sp>
      <p:sp>
        <p:nvSpPr>
          <p:cNvPr id="11" name="Content Placeholder 7">
            <a:extLst>
              <a:ext uri="{FF2B5EF4-FFF2-40B4-BE49-F238E27FC236}">
                <a16:creationId xmlns:a16="http://schemas.microsoft.com/office/drawing/2014/main" id="{A1C94DDD-A7D7-1407-F63C-F296AB454220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4785787" y="2402887"/>
            <a:ext cx="6339414" cy="3883614"/>
          </a:xfrm>
        </p:spPr>
        <p:txBody>
          <a:bodyPr>
            <a:normAutofit/>
          </a:bodyPr>
          <a:lstStyle>
            <a:lvl1pPr>
              <a:lnSpc>
                <a:spcPct val="100000"/>
              </a:lnSpc>
              <a:defRPr sz="1600"/>
            </a:lvl1pPr>
            <a:lvl2pPr>
              <a:lnSpc>
                <a:spcPct val="100000"/>
              </a:lnSpc>
              <a:defRPr sz="1600"/>
            </a:lvl2pPr>
            <a:lvl3pPr>
              <a:lnSpc>
                <a:spcPct val="100000"/>
              </a:lnSpc>
              <a:defRPr sz="1600"/>
            </a:lvl3pPr>
            <a:lvl4pPr>
              <a:lnSpc>
                <a:spcPct val="100000"/>
              </a:lnSpc>
              <a:defRPr sz="1600"/>
            </a:lvl4pPr>
            <a:lvl5pPr>
              <a:lnSpc>
                <a:spcPct val="100000"/>
              </a:lnSpc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363871FB-7459-8C2E-BA80-AD31AE855A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11375613" y="1206128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7504282-04A3-1CE1-50A4-AF83D0D40A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785788" y="6438900"/>
            <a:ext cx="4774902" cy="4191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Date Placeholder 4">
            <a:extLst>
              <a:ext uri="{FF2B5EF4-FFF2-40B4-BE49-F238E27FC236}">
                <a16:creationId xmlns:a16="http://schemas.microsoft.com/office/drawing/2014/main" id="{CA12AEFE-D7DE-804A-807C-704D5B34E130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9650896" y="6438900"/>
            <a:ext cx="864704" cy="419100"/>
          </a:xfrm>
        </p:spPr>
        <p:txBody>
          <a:bodyPr/>
          <a:lstStyle/>
          <a:p>
            <a:fld id="{4AAD347D-5ACD-4C99-B74B-A9C85AD731AF}" type="datetimeFigureOut">
              <a:rPr lang="en-US" smtClean="0"/>
              <a:t>10/31/2026</a:t>
            </a:fld>
            <a:endParaRPr lang="en-US" dirty="0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9C293909-C7AB-A707-F48B-6007FE7256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23764" y="6438900"/>
            <a:ext cx="601436" cy="419100"/>
          </a:xfrm>
        </p:spPr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4313733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76991" y="1112104"/>
            <a:ext cx="7321615" cy="932688"/>
          </a:xfrm>
        </p:spPr>
        <p:txBody>
          <a:bodyPr anchor="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5" name="Picture Placeholder 10">
            <a:extLst>
              <a:ext uri="{FF2B5EF4-FFF2-40B4-BE49-F238E27FC236}">
                <a16:creationId xmlns:a16="http://schemas.microsoft.com/office/drawing/2014/main" id="{5189CF27-6D02-DB0D-F5D1-1535F1479166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0" y="0"/>
            <a:ext cx="3526439" cy="6858000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 </a:t>
            </a:r>
          </a:p>
        </p:txBody>
      </p:sp>
      <p:sp>
        <p:nvSpPr>
          <p:cNvPr id="6" name="Content Placeholder 7">
            <a:extLst>
              <a:ext uri="{FF2B5EF4-FFF2-40B4-BE49-F238E27FC236}">
                <a16:creationId xmlns:a16="http://schemas.microsoft.com/office/drawing/2014/main" id="{6373ED08-D584-FD0F-C5B0-EF4E07A0D890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3776075" y="2187258"/>
            <a:ext cx="7349126" cy="4099242"/>
          </a:xfrm>
        </p:spPr>
        <p:txBody>
          <a:bodyPr>
            <a:normAutofit/>
          </a:bodyPr>
          <a:lstStyle>
            <a:lvl1pPr>
              <a:lnSpc>
                <a:spcPct val="100000"/>
              </a:lnSpc>
              <a:defRPr sz="1600"/>
            </a:lvl1pPr>
            <a:lvl2pPr>
              <a:lnSpc>
                <a:spcPct val="100000"/>
              </a:lnSpc>
              <a:defRPr sz="1600"/>
            </a:lvl2pPr>
            <a:lvl3pPr>
              <a:lnSpc>
                <a:spcPct val="100000"/>
              </a:lnSpc>
              <a:defRPr sz="1600"/>
            </a:lvl3pPr>
            <a:lvl4pPr>
              <a:lnSpc>
                <a:spcPct val="100000"/>
              </a:lnSpc>
              <a:defRPr sz="1600"/>
            </a:lvl4pPr>
            <a:lvl5pPr>
              <a:lnSpc>
                <a:spcPct val="100000"/>
              </a:lnSpc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7D906524-8E7E-05A8-4F9E-A2C39750A3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11375613" y="1206128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F256971-28FA-FA33-0A85-0B851EA7AE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776076" y="6438900"/>
            <a:ext cx="5784614" cy="4191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Date Placeholder 4">
            <a:extLst>
              <a:ext uri="{FF2B5EF4-FFF2-40B4-BE49-F238E27FC236}">
                <a16:creationId xmlns:a16="http://schemas.microsoft.com/office/drawing/2014/main" id="{F04B437D-29C2-D3ED-BEFA-E1F868B0FB5E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9650896" y="6438900"/>
            <a:ext cx="864704" cy="419100"/>
          </a:xfrm>
        </p:spPr>
        <p:txBody>
          <a:bodyPr/>
          <a:lstStyle/>
          <a:p>
            <a:fld id="{4AAD347D-5ACD-4C99-B74B-A9C85AD731AF}" type="datetimeFigureOut">
              <a:rPr lang="en-US" smtClean="0"/>
              <a:t>10/31/2026</a:t>
            </a:fld>
            <a:endParaRPr lang="en-US" dirty="0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70EB108D-6128-5356-6097-7D1D105512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23764" y="6438900"/>
            <a:ext cx="601436" cy="419100"/>
          </a:xfrm>
        </p:spPr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7834122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3394" y="1112104"/>
            <a:ext cx="7343564" cy="932688"/>
          </a:xfrm>
        </p:spPr>
        <p:txBody>
          <a:bodyPr anchor="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07755DB3-9272-8E5E-039F-AC14A2C07898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1093393" y="2187258"/>
            <a:ext cx="7343565" cy="4099242"/>
          </a:xfrm>
        </p:spPr>
        <p:txBody>
          <a:bodyPr>
            <a:normAutofit/>
          </a:bodyPr>
          <a:lstStyle>
            <a:lvl1pPr>
              <a:lnSpc>
                <a:spcPct val="100000"/>
              </a:lnSpc>
              <a:defRPr sz="1600"/>
            </a:lvl1pPr>
            <a:lvl2pPr>
              <a:lnSpc>
                <a:spcPct val="100000"/>
              </a:lnSpc>
              <a:defRPr sz="1600"/>
            </a:lvl2pPr>
            <a:lvl3pPr>
              <a:lnSpc>
                <a:spcPct val="100000"/>
              </a:lnSpc>
              <a:defRPr sz="1600"/>
            </a:lvl3pPr>
            <a:lvl4pPr>
              <a:lnSpc>
                <a:spcPct val="100000"/>
              </a:lnSpc>
              <a:defRPr sz="1600"/>
            </a:lvl4pPr>
            <a:lvl5pPr>
              <a:lnSpc>
                <a:spcPct val="100000"/>
              </a:lnSpc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4D039FC6-F740-7D02-FD07-5B1B076DCE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0" y="1206128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666571-786A-B2D2-4FC3-C22E71C243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93394" y="6438900"/>
            <a:ext cx="5779054" cy="4191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Date Placeholder 4">
            <a:extLst>
              <a:ext uri="{FF2B5EF4-FFF2-40B4-BE49-F238E27FC236}">
                <a16:creationId xmlns:a16="http://schemas.microsoft.com/office/drawing/2014/main" id="{A324A0C0-9CB0-6208-0780-67E3C7F2C02C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6962654" y="6438900"/>
            <a:ext cx="864704" cy="419100"/>
          </a:xfrm>
        </p:spPr>
        <p:txBody>
          <a:bodyPr/>
          <a:lstStyle/>
          <a:p>
            <a:fld id="{4AAD347D-5ACD-4C99-B74B-A9C85AD731AF}" type="datetimeFigureOut">
              <a:rPr lang="en-US" smtClean="0"/>
              <a:t>10/31/2026</a:t>
            </a:fld>
            <a:endParaRPr lang="en-US" dirty="0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7F7421E2-5EEC-7791-DBEE-600FF51708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835522" y="6438900"/>
            <a:ext cx="601436" cy="419100"/>
          </a:xfrm>
        </p:spPr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2" name="Picture Placeholder 10">
            <a:extLst>
              <a:ext uri="{FF2B5EF4-FFF2-40B4-BE49-F238E27FC236}">
                <a16:creationId xmlns:a16="http://schemas.microsoft.com/office/drawing/2014/main" id="{61964118-5CFA-FFA8-E19F-A107D63DDC08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8665559" y="0"/>
            <a:ext cx="3526439" cy="6858000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2755378442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8066" y="1115736"/>
            <a:ext cx="4738583" cy="1288169"/>
          </a:xfrm>
        </p:spPr>
        <p:txBody>
          <a:bodyPr anchor="t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47AED59-1A26-9C13-8482-7857E7DEFE52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1088192" y="2552124"/>
            <a:ext cx="4738450" cy="3734376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B84581EB-7A5A-925D-6E20-5C04A0EAA2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0" y="1206128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084EA123-AEAB-8F33-C22D-31F9F11A93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88066" y="6438900"/>
            <a:ext cx="3174065" cy="4191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9" name="Date Placeholder 4">
            <a:extLst>
              <a:ext uri="{FF2B5EF4-FFF2-40B4-BE49-F238E27FC236}">
                <a16:creationId xmlns:a16="http://schemas.microsoft.com/office/drawing/2014/main" id="{AA2FCA56-AA13-81B1-1707-7A5D7557B5F8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4352338" y="6438900"/>
            <a:ext cx="864704" cy="419100"/>
          </a:xfrm>
        </p:spPr>
        <p:txBody>
          <a:bodyPr/>
          <a:lstStyle/>
          <a:p>
            <a:fld id="{4AAD347D-5ACD-4C99-B74B-A9C85AD731AF}" type="datetimeFigureOut">
              <a:rPr lang="en-US" smtClean="0"/>
              <a:t>10/31/2026</a:t>
            </a:fld>
            <a:endParaRPr lang="en-US" dirty="0"/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4358A8E3-C7AA-9216-35FD-FE82059828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225206" y="6438900"/>
            <a:ext cx="601436" cy="419100"/>
          </a:xfrm>
        </p:spPr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096000" y="0"/>
            <a:ext cx="6096000" cy="6858000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3009601970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8396" y="1111101"/>
            <a:ext cx="3813845" cy="1493863"/>
          </a:xfrm>
        </p:spPr>
        <p:txBody>
          <a:bodyPr anchor="t">
            <a:no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47AED59-1A26-9C13-8482-7857E7DEFE52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1098397" y="2700671"/>
            <a:ext cx="3813846" cy="3585830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36A796DD-1556-39E2-B5E4-90C1C2459D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0" y="1206128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713B13-BCC2-B853-769C-4BC6A57D7B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98395" y="6438900"/>
            <a:ext cx="2249335" cy="4191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Date Placeholder 4">
            <a:extLst>
              <a:ext uri="{FF2B5EF4-FFF2-40B4-BE49-F238E27FC236}">
                <a16:creationId xmlns:a16="http://schemas.microsoft.com/office/drawing/2014/main" id="{A9915D6C-CE56-12D3-C15C-C56B3EFEAFE7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3437937" y="6438900"/>
            <a:ext cx="864704" cy="419100"/>
          </a:xfrm>
        </p:spPr>
        <p:txBody>
          <a:bodyPr/>
          <a:lstStyle/>
          <a:p>
            <a:fld id="{2ABAD28B-DD56-4B56-883A-96608C765E28}" type="datetimeFigureOut">
              <a:rPr lang="en-US" smtClean="0"/>
              <a:pPr/>
              <a:t>10/31/2026</a:t>
            </a:fld>
            <a:endParaRPr lang="en-US" dirty="0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3C3F576B-887C-7B84-0990-9143EA6C60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310805" y="6438900"/>
            <a:ext cx="601436" cy="419100"/>
          </a:xfrm>
        </p:spPr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5192232" y="0"/>
            <a:ext cx="6999768" cy="6858000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3903596293"/>
      </p:ext>
    </p:extLst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175ACA1F-D859-596B-9F50-F1E9A2654E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flipH="1">
            <a:off x="7894207" y="1112431"/>
            <a:ext cx="3230993" cy="1858941"/>
          </a:xfrm>
        </p:spPr>
        <p:txBody>
          <a:bodyPr anchor="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" name="Picture Placeholder 9">
            <a:extLst>
              <a:ext uri="{FF2B5EF4-FFF2-40B4-BE49-F238E27FC236}">
                <a16:creationId xmlns:a16="http://schemas.microsoft.com/office/drawing/2014/main" id="{2A43D9F3-C10E-5B48-BB59-16A8600BD36F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12192" y="0"/>
            <a:ext cx="7481777" cy="6858000"/>
          </a:xfrm>
          <a:custGeom>
            <a:avLst/>
            <a:gdLst>
              <a:gd name="connsiteX0" fmla="*/ 0 w 8326323"/>
              <a:gd name="connsiteY0" fmla="*/ 0 h 6858000"/>
              <a:gd name="connsiteX1" fmla="*/ 8326323 w 8326323"/>
              <a:gd name="connsiteY1" fmla="*/ 0 h 6858000"/>
              <a:gd name="connsiteX2" fmla="*/ 8326323 w 8326323"/>
              <a:gd name="connsiteY2" fmla="*/ 6858000 h 6858000"/>
              <a:gd name="connsiteX3" fmla="*/ 0 w 8326323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326323" h="6858000">
                <a:moveTo>
                  <a:pt x="0" y="0"/>
                </a:moveTo>
                <a:lnTo>
                  <a:pt x="8326323" y="0"/>
                </a:lnTo>
                <a:lnTo>
                  <a:pt x="8326323" y="6858000"/>
                </a:lnTo>
                <a:lnTo>
                  <a:pt x="0" y="6858000"/>
                </a:lnTo>
                <a:close/>
              </a:path>
            </a:pathLst>
          </a:custGeo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  </a:t>
            </a:r>
          </a:p>
        </p:txBody>
      </p:sp>
      <p:sp>
        <p:nvSpPr>
          <p:cNvPr id="4" name="Content Placeholder 7">
            <a:extLst>
              <a:ext uri="{FF2B5EF4-FFF2-40B4-BE49-F238E27FC236}">
                <a16:creationId xmlns:a16="http://schemas.microsoft.com/office/drawing/2014/main" id="{2E10F120-2F5B-B2FD-DB40-683E6176C3D4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7901280" y="3133255"/>
            <a:ext cx="3223920" cy="2656250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lnSpc>
                <a:spcPct val="100000"/>
              </a:lnSpc>
              <a:buNone/>
              <a:defRPr lang="en-US" dirty="0"/>
            </a:lvl1pPr>
            <a:lvl2pPr marL="228600" indent="0">
              <a:lnSpc>
                <a:spcPct val="100000"/>
              </a:lnSpc>
              <a:buNone/>
              <a:defRPr lang="en-US" dirty="0"/>
            </a:lvl2pPr>
            <a:lvl3pPr marL="457200" indent="0">
              <a:lnSpc>
                <a:spcPct val="100000"/>
              </a:lnSpc>
              <a:buNone/>
              <a:defRPr lang="en-US" dirty="0"/>
            </a:lvl3pPr>
            <a:lvl4pPr marL="685800" indent="0">
              <a:lnSpc>
                <a:spcPct val="100000"/>
              </a:lnSpc>
              <a:buNone/>
              <a:defRPr lang="en-US" dirty="0"/>
            </a:lvl4pPr>
            <a:lvl5pPr marL="914400" indent="0">
              <a:lnSpc>
                <a:spcPct val="100000"/>
              </a:lnSpc>
              <a:buNone/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C9A12B08-97E1-66BD-9B69-377E285127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11375613" y="1206128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9EACEEC7-E0DC-ABF5-188B-5636A17BD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894207" y="6438900"/>
            <a:ext cx="1666482" cy="4191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8" name="Date Placeholder 4">
            <a:extLst>
              <a:ext uri="{FF2B5EF4-FFF2-40B4-BE49-F238E27FC236}">
                <a16:creationId xmlns:a16="http://schemas.microsoft.com/office/drawing/2014/main" id="{D0A24C6D-468E-EAE9-2363-772EA5E51DD0}"/>
              </a:ext>
            </a:extLst>
          </p:cNvPr>
          <p:cNvSpPr>
            <a:spLocks noGrp="1"/>
          </p:cNvSpPr>
          <p:nvPr>
            <p:ph type="dt" sz="half" idx="16"/>
          </p:nvPr>
        </p:nvSpPr>
        <p:spPr>
          <a:xfrm>
            <a:off x="9650896" y="6438900"/>
            <a:ext cx="864704" cy="419100"/>
          </a:xfrm>
        </p:spPr>
        <p:txBody>
          <a:bodyPr/>
          <a:lstStyle/>
          <a:p>
            <a:fld id="{4AAD347D-5ACD-4C99-B74B-A9C85AD731AF}" type="datetimeFigureOut">
              <a:rPr lang="en-US" smtClean="0"/>
              <a:t>10/31/2026</a:t>
            </a:fld>
            <a:endParaRPr lang="en-US" dirty="0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4C85811-EF51-7552-5F12-17748D2806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23764" y="6438900"/>
            <a:ext cx="601436" cy="419100"/>
          </a:xfrm>
        </p:spPr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9686064"/>
      </p:ext>
    </p:extLst>
  </p:cSld>
  <p:clrMapOvr>
    <a:masterClrMapping/>
  </p:clrMapOvr>
  <p:hf sldNum="0"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5324" y="3987802"/>
            <a:ext cx="3044954" cy="2309785"/>
          </a:xfrm>
        </p:spPr>
        <p:txBody>
          <a:bodyPr anchor="t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-1" y="0"/>
            <a:ext cx="12192000" cy="3443331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3D15418-1E32-0501-0E66-54FC2DD08E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255935" y="3987802"/>
            <a:ext cx="7460029" cy="2309785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lnSpc>
                <a:spcPct val="100000"/>
              </a:lnSpc>
              <a:buNone/>
              <a:defRPr lang="en-US" dirty="0"/>
            </a:lvl1pPr>
            <a:lvl2pPr marL="228600" indent="0">
              <a:lnSpc>
                <a:spcPct val="100000"/>
              </a:lnSpc>
              <a:buNone/>
              <a:defRPr lang="en-US" dirty="0"/>
            </a:lvl2pPr>
            <a:lvl3pPr marL="457200" indent="0">
              <a:lnSpc>
                <a:spcPct val="100000"/>
              </a:lnSpc>
              <a:buNone/>
              <a:defRPr lang="en-US" dirty="0"/>
            </a:lvl3pPr>
            <a:lvl4pPr marL="685800" indent="0">
              <a:lnSpc>
                <a:spcPct val="100000"/>
              </a:lnSpc>
              <a:buNone/>
              <a:defRPr lang="en-US" dirty="0"/>
            </a:lvl4pPr>
            <a:lvl5pPr marL="914400" indent="0">
              <a:lnSpc>
                <a:spcPct val="100000"/>
              </a:lnSpc>
              <a:buNone/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4C699AE1-DA01-C4DA-C5BE-8DD9BE13F6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0" y="4115092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373F0BC-3C5E-8E58-AFDC-804E1C1C7617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4AAD347D-5ACD-4C99-B74B-A9C85AD731AF}" type="datetimeFigureOut">
              <a:rPr lang="en-US" smtClean="0"/>
              <a:t>10/31/2026</a:t>
            </a:fld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E6E5C888-EE74-5D59-47AA-40A53F60011B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4794CA46-7ABA-FF39-20BD-C83B4F6D957B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7486611"/>
      </p:ext>
    </p:extLst>
  </p:cSld>
  <p:clrMapOvr>
    <a:masterClrMapping/>
  </p:clrMapOvr>
  <p:hf sldNum="0" hdr="0" ft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D85BA164-9326-7934-95DF-A6AAB3F425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0940" y="1120990"/>
            <a:ext cx="10477320" cy="969264"/>
          </a:xfrm>
        </p:spPr>
        <p:txBody>
          <a:bodyPr anchor="t">
            <a:no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96F64025-FA05-CC42-8294-F944BC95DD00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1" y="2286008"/>
            <a:ext cx="6096000" cy="4571992"/>
          </a:xfrm>
          <a:custGeom>
            <a:avLst/>
            <a:gdLst>
              <a:gd name="connsiteX0" fmla="*/ 0 w 6460672"/>
              <a:gd name="connsiteY0" fmla="*/ 0 h 5029200"/>
              <a:gd name="connsiteX1" fmla="*/ 6460672 w 6460672"/>
              <a:gd name="connsiteY1" fmla="*/ 0 h 5029200"/>
              <a:gd name="connsiteX2" fmla="*/ 6460672 w 6460672"/>
              <a:gd name="connsiteY2" fmla="*/ 5029200 h 5029200"/>
              <a:gd name="connsiteX3" fmla="*/ 0 w 6460672"/>
              <a:gd name="connsiteY3" fmla="*/ 5029200 h 5029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460672" h="5029200">
                <a:moveTo>
                  <a:pt x="0" y="0"/>
                </a:moveTo>
                <a:lnTo>
                  <a:pt x="6460672" y="0"/>
                </a:lnTo>
                <a:lnTo>
                  <a:pt x="6460672" y="5029200"/>
                </a:lnTo>
                <a:lnTo>
                  <a:pt x="0" y="5029200"/>
                </a:lnTo>
                <a:close/>
              </a:path>
            </a:pathLst>
          </a:custGeo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 vert="horz" wrap="square" lIns="91440" tIns="45720" rIns="91440" bIns="45720" rtlCol="0">
            <a:noAutofit/>
          </a:bodyPr>
          <a:lstStyle>
            <a:lvl1pPr>
              <a:defRPr lang="en-US" dirty="0"/>
            </a:lvl1pPr>
          </a:lstStyle>
          <a:p>
            <a:pPr marL="0" lvl="0" indent="0">
              <a:buNone/>
            </a:pPr>
            <a:r>
              <a:rPr lang="en-US" dirty="0"/>
              <a:t> 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07755DB3-9272-8E5E-039F-AC14A2C07898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691745" y="2286008"/>
            <a:ext cx="4876515" cy="4000492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5FB0BF8A-7D94-1C82-F661-F1B7A93A43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0" y="1206128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988C72B-1D4E-3882-C750-7F965F6E7BC7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6691744" y="6438900"/>
            <a:ext cx="2959151" cy="4191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914FA71-0863-B2C8-8E42-C0A1F133DC69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4AAD347D-5ACD-4C99-B74B-A9C85AD731AF}" type="datetimeFigureOut">
              <a:rPr lang="en-US" smtClean="0"/>
              <a:t>10/31/2026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CD6C2E8-E8FC-5DC8-863C-CF7823CD4AED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3925326"/>
      </p:ext>
    </p:extLst>
  </p:cSld>
  <p:clrMapOvr>
    <a:masterClrMapping/>
  </p:clrMapOvr>
  <p:hf sldNum="0" hdr="0" ftr="0" dt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B243CE06-05E5-2B64-1E1C-8F81B788D0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0940" y="1122200"/>
            <a:ext cx="3696859" cy="1505157"/>
          </a:xfrm>
        </p:spPr>
        <p:txBody>
          <a:bodyPr anchor="t">
            <a:no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Picture Placeholder 10">
            <a:extLst>
              <a:ext uri="{FF2B5EF4-FFF2-40B4-BE49-F238E27FC236}">
                <a16:creationId xmlns:a16="http://schemas.microsoft.com/office/drawing/2014/main" id="{9ADE1102-BF4C-FC7C-22F6-B8453DE3B19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1181100" y="2840181"/>
            <a:ext cx="3606699" cy="3446317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 </a:t>
            </a:r>
          </a:p>
        </p:txBody>
      </p:sp>
      <p:sp>
        <p:nvSpPr>
          <p:cNvPr id="10" name="Content Placeholder 7">
            <a:extLst>
              <a:ext uri="{FF2B5EF4-FFF2-40B4-BE49-F238E27FC236}">
                <a16:creationId xmlns:a16="http://schemas.microsoft.com/office/drawing/2014/main" id="{6C8ACD7F-7B34-5741-6323-6829CFDA10C3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5113673" y="1122201"/>
            <a:ext cx="6602291" cy="5164298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smtClean="0"/>
              <a:t>10/31/2026</a:t>
            </a:fld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B1322A97-1C32-A52E-951B-60B114B307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0" y="1206128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17750474"/>
      </p:ext>
    </p:extLst>
  </p:cSld>
  <p:clrMapOvr>
    <a:masterClrMapping/>
  </p:clrMapOvr>
  <p:hf sldNum="0" hdr="0" ftr="0" dt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umber Larg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>
            <a:extLst>
              <a:ext uri="{FF2B5EF4-FFF2-40B4-BE49-F238E27FC236}">
                <a16:creationId xmlns:a16="http://schemas.microsoft.com/office/drawing/2014/main" id="{99AD5248-C0E5-8356-EB8F-904EDDA5FC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47304" y="4757193"/>
            <a:ext cx="6477896" cy="1126554"/>
          </a:xfrm>
        </p:spPr>
        <p:txBody>
          <a:bodyPr anchor="b">
            <a:normAutofit/>
          </a:bodyPr>
          <a:lstStyle>
            <a:lvl1pPr algn="r">
              <a:defRPr sz="2000" b="0" cap="none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A5F5F1C4-3BA4-0163-6A5F-9D95D58C7EA2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82296" y="64008"/>
            <a:ext cx="12027408" cy="4600592"/>
          </a:xfrm>
        </p:spPr>
        <p:txBody>
          <a:bodyPr>
            <a:noAutofit/>
          </a:bodyPr>
          <a:lstStyle>
            <a:lvl1pPr>
              <a:lnSpc>
                <a:spcPct val="85000"/>
              </a:lnSpc>
              <a:defRPr sz="310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##%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E5AD3D17-73C9-402C-91E7-BA73E6829C50}" type="datetime1">
              <a:rPr lang="en-US" smtClean="0"/>
              <a:pPr/>
              <a:t>10/31/2026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EA84DB20-94E7-1E79-B65B-67C6158DB1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11387805" y="5715000"/>
            <a:ext cx="804195" cy="0"/>
          </a:xfrm>
          <a:prstGeom prst="line">
            <a:avLst/>
          </a:prstGeom>
          <a:ln w="1206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69784362"/>
      </p:ext>
    </p:extLst>
  </p:cSld>
  <p:clrMapOvr>
    <a:masterClrMapping/>
  </p:clrMapOvr>
  <p:hf sldNum="0" hdr="0" ftr="0" dt="0"/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221EB5-8556-FBD7-00D5-D69AC8E7E7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-1286261"/>
            <a:ext cx="10652760" cy="1133856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E4E45FF-53F3-89B1-B969-C440DC819EF4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1088136" y="1039095"/>
            <a:ext cx="9418320" cy="5070068"/>
          </a:xfrm>
        </p:spPr>
        <p:txBody>
          <a:bodyPr anchor="t">
            <a:noAutofit/>
          </a:bodyPr>
          <a:lstStyle>
            <a:lvl1pPr marL="0" indent="0">
              <a:lnSpc>
                <a:spcPct val="90000"/>
              </a:lnSpc>
              <a:buNone/>
              <a:defRPr sz="6000" b="1"/>
            </a:lvl1pPr>
            <a:lvl2pPr marL="228600" indent="0">
              <a:lnSpc>
                <a:spcPct val="90000"/>
              </a:lnSpc>
              <a:buNone/>
              <a:defRPr sz="6000" b="1"/>
            </a:lvl2pPr>
            <a:lvl3pPr marL="457200" indent="0">
              <a:lnSpc>
                <a:spcPct val="90000"/>
              </a:lnSpc>
              <a:buNone/>
              <a:defRPr sz="6000" b="1"/>
            </a:lvl3pPr>
            <a:lvl4pPr marL="685800" indent="0">
              <a:lnSpc>
                <a:spcPct val="90000"/>
              </a:lnSpc>
              <a:buNone/>
              <a:defRPr sz="6000" b="1"/>
            </a:lvl4pPr>
            <a:lvl5pPr marL="914400" indent="0">
              <a:lnSpc>
                <a:spcPct val="90000"/>
              </a:lnSpc>
              <a:buNone/>
              <a:defRPr sz="6000" b="1"/>
            </a:lvl5pPr>
          </a:lstStyle>
          <a:p>
            <a:pPr lvl="0"/>
            <a:r>
              <a:rPr lang="en-US" dirty="0"/>
              <a:t>Click to add Statement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D56E87B-2252-4382-E6E7-15A81BCC80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7F688C7-1128-9027-65E4-A17BBE7DDD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smtClean="0"/>
              <a:t>10/31/2026</a:t>
            </a:fld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C1C6A68-1AC4-7B10-CD66-D67327434E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77F2505C-CAED-34DC-7CD1-C57ADBBF98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0" y="1206128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22861364"/>
      </p:ext>
    </p:extLst>
  </p:cSld>
  <p:clrMapOvr>
    <a:masterClrMapping/>
  </p:clrMapOvr>
  <p:hf sldNum="0" hdr="0" ftr="0" dt="0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9">
            <a:extLst>
              <a:ext uri="{FF2B5EF4-FFF2-40B4-BE49-F238E27FC236}">
                <a16:creationId xmlns:a16="http://schemas.microsoft.com/office/drawing/2014/main" id="{873E5EF9-EDC5-CB2D-000A-85BB4DB5822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66800" y="5418360"/>
            <a:ext cx="10058400" cy="466345"/>
          </a:xfrm>
        </p:spPr>
        <p:txBody>
          <a:bodyPr anchor="b">
            <a:normAutofit/>
          </a:bodyPr>
          <a:lstStyle>
            <a:lvl1pPr algn="r">
              <a:lnSpc>
                <a:spcPct val="100000"/>
              </a:lnSpc>
              <a:defRPr sz="2000" b="0" cap="none" baseline="0"/>
            </a:lvl1pPr>
          </a:lstStyle>
          <a:p>
            <a:r>
              <a:rPr lang="en-US" dirty="0"/>
              <a:t>Quote Author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E5D1FFC6-C597-BE81-1790-A08954F44C4B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95250" y="63500"/>
            <a:ext cx="11977688" cy="5080000"/>
          </a:xfrm>
        </p:spPr>
        <p:txBody>
          <a:bodyPr>
            <a:normAutofit/>
          </a:bodyPr>
          <a:lstStyle>
            <a:lvl1pPr>
              <a:lnSpc>
                <a:spcPct val="85000"/>
              </a:lnSpc>
              <a:defRPr sz="8000" b="1" cap="all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Click to add Quote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63035D-22A0-4334-A9AE-2457016C8B47}" type="datetime1">
              <a:rPr lang="en-US" smtClean="0"/>
              <a:t>10/31/2026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52949BEA-90AC-BE5F-28A7-80D65BD19B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11387805" y="5715292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39307634"/>
      </p:ext>
    </p:extLst>
  </p:cSld>
  <p:clrMapOvr>
    <a:masterClrMapping/>
  </p:clrMapOvr>
  <p:hf sldNum="0" hdr="0" ftr="0" dt="0"/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6BF7AE-3892-4896-8C15-7A35A41EFD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8136" y="1119132"/>
            <a:ext cx="9890066" cy="1204593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FD9A26-86F1-4817-B243-4DE63B4F182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82185" y="2440568"/>
            <a:ext cx="4841505" cy="3801284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454BF9B-EA16-48C8-96B9-7A66051BE76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2440568"/>
            <a:ext cx="4806002" cy="3801283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0629E05-3F6C-40BF-9324-118588B6CA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16E2D9F-1FCE-4A1C-996E-DB05777A89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smtClean="0"/>
              <a:t>10/31/2026</a:t>
            </a:fld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69BE013-C5C0-4CBD-982E-36F037F736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AB20CA7A-449A-6AC2-BFC5-17AF5007E7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0" y="1206128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49896945"/>
      </p:ext>
    </p:extLst>
  </p:cSld>
  <p:clrMapOvr>
    <a:masterClrMapping/>
  </p:clrMapOvr>
  <p:hf sldNum="0" hdr="0" ftr="0" dt="0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BED885-5FE5-4407-BE4D-FAD01C40A9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0940" y="1115329"/>
            <a:ext cx="9949455" cy="8388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E322A77-C134-4857-83E5-51217D3C29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92088" y="1923190"/>
            <a:ext cx="4816475" cy="838856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1800" b="1" cap="all" spc="10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710AFC6-F407-4F35-BD37-B32F9B4036D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215482" y="1923190"/>
            <a:ext cx="4824913" cy="838856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1800" b="1" cap="all" spc="10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A4ECBFE-C62C-471B-BFE4-1272EAC347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092088" y="2825791"/>
            <a:ext cx="4816475" cy="3363871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58D60D5-0F83-46CB-92F3-849FC08E6E9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215482" y="2825791"/>
            <a:ext cx="4824913" cy="3363871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340A80D-4CCB-4899-9E1D-A5967F4E64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A5AE694-5CA0-48DA-90D3-EC42BD1D86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smtClean="0"/>
              <a:t>10/31/2026</a:t>
            </a:fld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F753A9D-469A-4ED9-99A1-7E4B115F89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CDA35A86-E7F6-6593-119D-A6DC85581F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0" y="1206128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53447385"/>
      </p:ext>
    </p:extLst>
  </p:cSld>
  <p:clrMapOvr>
    <a:masterClrMapping/>
  </p:clrMapOvr>
  <p:hf sldNum="0" hdr="0" ftr="0" dt="0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87C91E-0A11-4E5D-9B8D-5316E73A2D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8136" y="1104100"/>
            <a:ext cx="9922764" cy="1294228"/>
          </a:xfrm>
        </p:spPr>
        <p:txBody>
          <a:bodyPr>
            <a:normAutofit/>
          </a:bodyPr>
          <a:lstStyle>
            <a:lvl1pPr>
              <a:defRPr sz="3600" cap="none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7E36922-9A4C-453D-9B70-0C3A70281C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1B8A8D1-71AD-4F9F-B393-9EED83FEF0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smtClean="0"/>
              <a:t>10/31/2026</a:t>
            </a:fld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F5AAEF2-65DC-4E28-9AA4-5115ACB074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28CF7AFD-0570-B046-A2C2-3EFA873546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0" y="1206128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54207763"/>
      </p:ext>
    </p:extLst>
  </p:cSld>
  <p:clrMapOvr>
    <a:masterClrMapping/>
  </p:clrMapOvr>
  <p:hf sldNum="0" hdr="0" ftr="0" dt="0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0459378-C430-49DB-B2D6-E32FBBCD4A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FF5A02-0FC4-41C8-A13C-4C929B2884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smtClean="0"/>
              <a:t>10/31/2026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B9D57D-CB8E-4E67-AE2D-2790E2AA60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3337933"/>
      </p:ext>
    </p:extLst>
  </p:cSld>
  <p:clrMapOvr>
    <a:masterClrMapping/>
  </p:clrMapOvr>
  <p:hf sldNum="0" hdr="0" ftr="0" dt="0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clus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8136" y="1088135"/>
            <a:ext cx="10627828" cy="2084551"/>
          </a:xfrm>
        </p:spPr>
        <p:txBody>
          <a:bodyPr anchor="t" anchorCtr="0">
            <a:noAutofit/>
          </a:bodyPr>
          <a:lstStyle>
            <a:lvl1pPr>
              <a:defRPr sz="6000" cap="all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Content Placeholder 7">
            <a:extLst>
              <a:ext uri="{FF2B5EF4-FFF2-40B4-BE49-F238E27FC236}">
                <a16:creationId xmlns:a16="http://schemas.microsoft.com/office/drawing/2014/main" id="{419A5DD2-B3B3-D9BF-1A71-B20742D142B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088134" y="3276600"/>
            <a:ext cx="10627829" cy="3162300"/>
          </a:xfrm>
        </p:spPr>
        <p:txBody>
          <a:bodyPr/>
          <a:lstStyle>
            <a:lvl1pPr marL="0" indent="0">
              <a:lnSpc>
                <a:spcPct val="100000"/>
              </a:lnSpc>
              <a:buNone/>
              <a:defRPr>
                <a:solidFill>
                  <a:schemeClr val="tx1"/>
                </a:solidFill>
              </a:defRPr>
            </a:lvl1pPr>
            <a:lvl2pPr marL="228600" indent="0">
              <a:lnSpc>
                <a:spcPct val="100000"/>
              </a:lnSpc>
              <a:buNone/>
              <a:defRPr>
                <a:solidFill>
                  <a:schemeClr val="tx1"/>
                </a:solidFill>
              </a:defRPr>
            </a:lvl2pPr>
            <a:lvl3pPr marL="457200" indent="0">
              <a:lnSpc>
                <a:spcPct val="100000"/>
              </a:lnSpc>
              <a:buNone/>
              <a:defRPr>
                <a:solidFill>
                  <a:schemeClr val="tx1"/>
                </a:solidFill>
              </a:defRPr>
            </a:lvl3pPr>
            <a:lvl4pPr marL="685800" indent="0">
              <a:lnSpc>
                <a:spcPct val="100000"/>
              </a:lnSpc>
              <a:buNone/>
              <a:defRPr>
                <a:solidFill>
                  <a:schemeClr val="tx1"/>
                </a:solidFill>
              </a:defRPr>
            </a:lvl4pPr>
            <a:lvl5pPr marL="914400" indent="0">
              <a:lnSpc>
                <a:spcPct val="100000"/>
              </a:lnSpc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4AAD347D-5ACD-4C99-B74B-A9C85AD731AF}" type="datetimeFigureOut">
              <a:rPr lang="en-US" smtClean="0"/>
              <a:t>10/31/2026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6DCA1022-3377-EB7D-8261-EDD841636B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0" y="1206128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2563613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hf sldNum="0" hdr="0" ftr="0" dt="0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clusion 2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8136" y="1088136"/>
            <a:ext cx="8430767" cy="1842020"/>
          </a:xfrm>
        </p:spPr>
        <p:txBody>
          <a:bodyPr anchor="t" anchorCtr="0">
            <a:noAutofit/>
          </a:bodyPr>
          <a:lstStyle>
            <a:lvl1pPr>
              <a:defRPr sz="6000" cap="all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6">
            <a:extLst>
              <a:ext uri="{FF2B5EF4-FFF2-40B4-BE49-F238E27FC236}">
                <a16:creationId xmlns:a16="http://schemas.microsoft.com/office/drawing/2014/main" id="{C06F55DC-E754-4B2B-C0AE-962C82565D0D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1077213" y="4246692"/>
            <a:ext cx="8430639" cy="1608008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2000">
                <a:solidFill>
                  <a:schemeClr val="tx1"/>
                </a:solidFill>
              </a:defRPr>
            </a:lvl1pPr>
            <a:lvl2pPr marL="228600" indent="0">
              <a:lnSpc>
                <a:spcPct val="100000"/>
              </a:lnSpc>
              <a:buNone/>
              <a:defRPr sz="2000">
                <a:solidFill>
                  <a:schemeClr val="tx1"/>
                </a:solidFill>
              </a:defRPr>
            </a:lvl2pPr>
            <a:lvl3pPr marL="457200" indent="0">
              <a:lnSpc>
                <a:spcPct val="100000"/>
              </a:lnSpc>
              <a:buNone/>
              <a:defRPr sz="2000">
                <a:solidFill>
                  <a:schemeClr val="tx1"/>
                </a:solidFill>
              </a:defRPr>
            </a:lvl3pPr>
            <a:lvl4pPr marL="685800" indent="0">
              <a:lnSpc>
                <a:spcPct val="100000"/>
              </a:lnSpc>
              <a:buNone/>
              <a:defRPr sz="2000">
                <a:solidFill>
                  <a:schemeClr val="tx1"/>
                </a:solidFill>
              </a:defRPr>
            </a:lvl4pPr>
            <a:lvl5pPr marL="914400" indent="0">
              <a:lnSpc>
                <a:spcPct val="100000"/>
              </a:lnSpc>
              <a:buNone/>
              <a:defRPr sz="20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4AAD347D-5ACD-4C99-B74B-A9C85AD731AF}" type="datetimeFigureOut">
              <a:rPr lang="en-US" smtClean="0"/>
              <a:t>10/31/2026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FC829929-F774-AF4E-F1BE-2DA3C43D0D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0" y="1206128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9118686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hf sldNum="0" hdr="0" ftr="0" dt="0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227746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E4438DC-3CEE-4170-9B1C-BAC05CD8C3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8136" y="1090245"/>
            <a:ext cx="9922764" cy="93598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7C19D24-DCBE-47F9-8B85-8A118B02B3C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88136" y="2119745"/>
            <a:ext cx="9922764" cy="416675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1D5844-8163-4D82-BEFC-BC2D8D511B7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88136" y="6438900"/>
            <a:ext cx="8562760" cy="4191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rtl="0">
              <a:defRPr sz="9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34F5788-BDCE-49E2-80AE-31C739C6A0C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650896" y="6438900"/>
            <a:ext cx="864704" cy="4191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rtl="0">
              <a:defRPr sz="900">
                <a:solidFill>
                  <a:schemeClr val="tx1"/>
                </a:solidFill>
              </a:defRPr>
            </a:lvl1pPr>
          </a:lstStyle>
          <a:p>
            <a:fld id="{4AAD347D-5ACD-4C99-B74B-A9C85AD731AF}" type="datetimeFigureOut">
              <a:rPr lang="en-US" smtClean="0"/>
              <a:t>10/31/2026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2698A50-C435-4220-82C6-C8D62A7C9EB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523764" y="6438900"/>
            <a:ext cx="601436" cy="4191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rtl="0">
              <a:defRPr sz="900">
                <a:solidFill>
                  <a:schemeClr val="tx1"/>
                </a:solidFill>
              </a:defRPr>
            </a:lvl1pPr>
          </a:lstStyle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39775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63" r:id="rId1"/>
    <p:sldLayoutId id="2147484064" r:id="rId2"/>
    <p:sldLayoutId id="2147484065" r:id="rId3"/>
    <p:sldLayoutId id="2147484066" r:id="rId4"/>
    <p:sldLayoutId id="2147484067" r:id="rId5"/>
    <p:sldLayoutId id="2147484068" r:id="rId6"/>
    <p:sldLayoutId id="2147484069" r:id="rId7"/>
    <p:sldLayoutId id="2147484070" r:id="rId8"/>
    <p:sldLayoutId id="2147484071" r:id="rId9"/>
    <p:sldLayoutId id="2147484072" r:id="rId10"/>
    <p:sldLayoutId id="2147484073" r:id="rId11"/>
    <p:sldLayoutId id="2147484074" r:id="rId12"/>
    <p:sldLayoutId id="2147484075" r:id="rId13"/>
    <p:sldLayoutId id="2147484076" r:id="rId14"/>
    <p:sldLayoutId id="2147484077" r:id="rId15"/>
    <p:sldLayoutId id="2147484078" r:id="rId16"/>
    <p:sldLayoutId id="2147484079" r:id="rId17"/>
    <p:sldLayoutId id="2147484080" r:id="rId18"/>
    <p:sldLayoutId id="2147484081" r:id="rId19"/>
    <p:sldLayoutId id="2147484082" r:id="rId20"/>
    <p:sldLayoutId id="2147484083" r:id="rId21"/>
    <p:sldLayoutId id="2147484084" r:id="rId22"/>
    <p:sldLayoutId id="2147484085" r:id="rId23"/>
    <p:sldLayoutId id="2147484086" r:id="rId24"/>
    <p:sldLayoutId id="2147484087" r:id="rId25"/>
    <p:sldLayoutId id="2147484088" r:id="rId26"/>
    <p:sldLayoutId id="2147484089" r:id="rId27"/>
    <p:sldLayoutId id="2147484090" r:id="rId28"/>
  </p:sldLayoutIdLst>
  <p:hf sldNum="0" hdr="0" ftr="0" dt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3600" b="1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30000"/>
        </a:lnSpc>
        <a:spcBef>
          <a:spcPts val="0"/>
        </a:spcBef>
        <a:buFont typeface="Neue Haas Grotesk Text Pro" panose="020B0504020202020204" pitchFamily="34" charset="0"/>
        <a:buNone/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502920" indent="-228600" algn="l" defTabSz="914400" rtl="0" eaLnBrk="1" latinLnBrk="0" hangingPunct="1">
        <a:lnSpc>
          <a:spcPct val="130000"/>
        </a:lnSpc>
        <a:spcBef>
          <a:spcPts val="0"/>
        </a:spcBef>
        <a:buFont typeface="Neue Haas Grotesk Text Pro" panose="020B0504020202020204" pitchFamily="34" charset="0"/>
        <a:buChar char="-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228600" algn="l" defTabSz="914400" rtl="0" eaLnBrk="1" latinLnBrk="0" hangingPunct="1">
        <a:lnSpc>
          <a:spcPct val="130000"/>
        </a:lnSpc>
        <a:spcBef>
          <a:spcPts val="0"/>
        </a:spcBef>
        <a:buFont typeface="Neue Haas Grotesk Text Pro" panose="020B0504020202020204" pitchFamily="34" charset="0"/>
        <a:buChar char="-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defTabSz="914400" rtl="0" eaLnBrk="1" latinLnBrk="0" hangingPunct="1">
        <a:lnSpc>
          <a:spcPct val="130000"/>
        </a:lnSpc>
        <a:spcBef>
          <a:spcPts val="0"/>
        </a:spcBef>
        <a:buFont typeface="Neue Haas Grotesk Text Pro" panose="020B0504020202020204" pitchFamily="34" charset="0"/>
        <a:buChar char="-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228600" algn="l" defTabSz="914400" rtl="0" eaLnBrk="1" latinLnBrk="0" hangingPunct="1">
        <a:lnSpc>
          <a:spcPct val="130000"/>
        </a:lnSpc>
        <a:spcBef>
          <a:spcPts val="0"/>
        </a:spcBef>
        <a:buFont typeface="Neue Haas Grotesk Text Pro" panose="020B0504020202020204" pitchFamily="34" charset="0"/>
        <a:buChar char="-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5" pos="744">
          <p15:clr>
            <a:srgbClr val="F26B43"/>
          </p15:clr>
        </p15:guide>
        <p15:guide id="6">
          <p15:clr>
            <a:srgbClr val="F26B43"/>
          </p15:clr>
        </p15:guide>
        <p15:guide id="8" pos="6936">
          <p15:clr>
            <a:srgbClr val="F26B43"/>
          </p15:clr>
        </p15:guide>
        <p15:guide id="10" orient="horz" pos="720">
          <p15:clr>
            <a:srgbClr val="F26B43"/>
          </p15:clr>
        </p15:guide>
        <p15:guide id="14" pos="6624">
          <p15:clr>
            <a:srgbClr val="F26B43"/>
          </p15:clr>
        </p15:guide>
        <p15:guide id="22" orient="horz" pos="360">
          <p15:clr>
            <a:srgbClr val="F26B43"/>
          </p15:clr>
        </p15:guide>
        <p15:guide id="23" orient="horz" pos="3960">
          <p15:clr>
            <a:srgbClr val="F26B43"/>
          </p15:clr>
        </p15:guide>
        <p15:guide id="24" orient="horz" pos="2160">
          <p15:clr>
            <a:srgbClr val="F26B43"/>
          </p15:clr>
        </p15:guide>
        <p15:guide id="25" pos="7680">
          <p15:clr>
            <a:srgbClr val="F26B43"/>
          </p15:clr>
        </p15:guide>
        <p15:guide id="26" pos="3840">
          <p15:clr>
            <a:srgbClr val="F26B43"/>
          </p15:clr>
        </p15:guide>
        <p15:guide id="27" pos="6168">
          <p15:clr>
            <a:srgbClr val="F26B43"/>
          </p15:clr>
        </p15:guide>
        <p15:guide id="28" pos="672">
          <p15:clr>
            <a:srgbClr val="F26B43"/>
          </p15:clr>
        </p15:guide>
        <p15:guide id="29" pos="7008">
          <p15:clr>
            <a:srgbClr val="F26B43"/>
          </p15:clr>
        </p15:guide>
        <p15:guide id="30" orient="horz" pos="4056">
          <p15:clr>
            <a:srgbClr val="F26B43"/>
          </p15:clr>
        </p15:guide>
        <p15:guide id="31" orient="horz" pos="364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8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Relationship Id="rId9" Type="http://schemas.openxmlformats.org/officeDocument/2006/relationships/hyperlink" Target="https://www.graveiensai.com/" TargetMode="Externa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graveiensai.com/" TargetMode="External"/><Relationship Id="rId3" Type="http://schemas.openxmlformats.org/officeDocument/2006/relationships/image" Target="../media/image12.png"/><Relationship Id="rId7" Type="http://schemas.openxmlformats.org/officeDocument/2006/relationships/image" Target="../media/image11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8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8.xml"/><Relationship Id="rId6" Type="http://schemas.openxmlformats.org/officeDocument/2006/relationships/image" Target="../media/image19.png"/><Relationship Id="rId11" Type="http://schemas.openxmlformats.org/officeDocument/2006/relationships/hyperlink" Target="https://www.graveiensai.com/" TargetMode="External"/><Relationship Id="rId5" Type="http://schemas.openxmlformats.org/officeDocument/2006/relationships/image" Target="../media/image18.png"/><Relationship Id="rId10" Type="http://schemas.openxmlformats.org/officeDocument/2006/relationships/image" Target="../media/image11.jpg"/><Relationship Id="rId4" Type="http://schemas.openxmlformats.org/officeDocument/2006/relationships/image" Target="../media/image17.png"/><Relationship Id="rId9" Type="http://schemas.openxmlformats.org/officeDocument/2006/relationships/image" Target="../media/image22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graveiensai.com/" TargetMode="External"/><Relationship Id="rId3" Type="http://schemas.openxmlformats.org/officeDocument/2006/relationships/image" Target="../media/image23.png"/><Relationship Id="rId7" Type="http://schemas.openxmlformats.org/officeDocument/2006/relationships/image" Target="../media/image11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8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image" Target="../media/image27.png"/><Relationship Id="rId7" Type="http://schemas.openxmlformats.org/officeDocument/2006/relationships/image" Target="../media/image3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8.xml"/><Relationship Id="rId6" Type="http://schemas.openxmlformats.org/officeDocument/2006/relationships/image" Target="../media/image30.png"/><Relationship Id="rId11" Type="http://schemas.openxmlformats.org/officeDocument/2006/relationships/hyperlink" Target="https://www.graveiensai.com/" TargetMode="External"/><Relationship Id="rId5" Type="http://schemas.openxmlformats.org/officeDocument/2006/relationships/image" Target="../media/image29.png"/><Relationship Id="rId10" Type="http://schemas.openxmlformats.org/officeDocument/2006/relationships/image" Target="../media/image11.jpg"/><Relationship Id="rId4" Type="http://schemas.openxmlformats.org/officeDocument/2006/relationships/image" Target="../media/image28.png"/><Relationship Id="rId9" Type="http://schemas.openxmlformats.org/officeDocument/2006/relationships/image" Target="../media/image3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7" Type="http://schemas.openxmlformats.org/officeDocument/2006/relationships/hyperlink" Target="https://www.graveiensai.com/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8.xml"/><Relationship Id="rId6" Type="http://schemas.openxmlformats.org/officeDocument/2006/relationships/image" Target="../media/image11.jp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graveiensai.com/" TargetMode="External"/><Relationship Id="rId3" Type="http://schemas.openxmlformats.org/officeDocument/2006/relationships/image" Target="../media/image37.png"/><Relationship Id="rId7" Type="http://schemas.openxmlformats.org/officeDocument/2006/relationships/image" Target="../media/image11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8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7" Type="http://schemas.openxmlformats.org/officeDocument/2006/relationships/hyperlink" Target="https://www.graveiensai.com/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8.xml"/><Relationship Id="rId6" Type="http://schemas.openxmlformats.org/officeDocument/2006/relationships/image" Target="../media/image11.jp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8.xml"/><Relationship Id="rId5" Type="http://schemas.openxmlformats.org/officeDocument/2006/relationships/hyperlink" Target="https://www.graveiensai.com/" TargetMode="External"/><Relationship Id="rId4" Type="http://schemas.openxmlformats.org/officeDocument/2006/relationships/image" Target="../media/image11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Image 0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2700" y="-12700"/>
            <a:ext cx="12217400" cy="6883400"/>
          </a:xfrm>
          <a:prstGeom prst="rect">
            <a:avLst/>
          </a:prstGeom>
        </p:spPr>
      </p:pic>
      <p:pic>
        <p:nvPicPr>
          <p:cNvPr id="2" name="Image 1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6000" y="0"/>
            <a:ext cx="6096000" cy="6858000"/>
          </a:xfrm>
          <a:prstGeom prst="rect">
            <a:avLst/>
          </a:prstGeom>
        </p:spPr>
      </p:pic>
      <p:pic>
        <p:nvPicPr>
          <p:cNvPr id="3" name="Image 2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96000" y="0"/>
            <a:ext cx="6096000" cy="6858000"/>
          </a:xfrm>
          <a:prstGeom prst="rect">
            <a:avLst/>
          </a:prstGeom>
        </p:spPr>
      </p:pic>
      <p:sp>
        <p:nvSpPr>
          <p:cNvPr id="4" name="Shape 0"/>
          <p:cNvSpPr/>
          <p:nvPr/>
        </p:nvSpPr>
        <p:spPr>
          <a:xfrm>
            <a:off x="812800" y="1669256"/>
            <a:ext cx="279400" cy="12700"/>
          </a:xfrm>
          <a:custGeom>
            <a:avLst/>
            <a:gdLst/>
            <a:ahLst/>
            <a:cxnLst/>
            <a:rect l="l" t="t" r="r" b="b"/>
            <a:pathLst>
              <a:path w="279400" h="12700">
                <a:moveTo>
                  <a:pt x="0" y="0"/>
                </a:moveTo>
                <a:lnTo>
                  <a:pt x="279400" y="0"/>
                </a:lnTo>
                <a:cubicBezTo>
                  <a:pt x="279400" y="0"/>
                  <a:pt x="279400" y="0"/>
                  <a:pt x="279400" y="0"/>
                </a:cubicBezTo>
                <a:lnTo>
                  <a:pt x="279400" y="12700"/>
                </a:lnTo>
                <a:cubicBezTo>
                  <a:pt x="279400" y="12700"/>
                  <a:pt x="279400" y="12700"/>
                  <a:pt x="279400" y="12700"/>
                </a:cubicBezTo>
                <a:lnTo>
                  <a:pt x="0" y="12700"/>
                </a:lnTo>
                <a:cubicBezTo>
                  <a:pt x="0" y="12700"/>
                  <a:pt x="0" y="12700"/>
                  <a:pt x="0" y="12700"/>
                </a:cubicBezTo>
                <a:lnTo>
                  <a:pt x="0" y="0"/>
                </a:lnTo>
                <a:cubicBezTo>
                  <a:pt x="0" y="0"/>
                  <a:pt x="0" y="0"/>
                  <a:pt x="0" y="0"/>
                </a:cubicBezTo>
                <a:close/>
              </a:path>
            </a:pathLst>
          </a:custGeom>
          <a:solidFill>
            <a:srgbClr val="48C6FF"/>
          </a:solidFill>
        </p:spPr>
        <p:txBody>
          <a:bodyPr wrap="none" rtlCol="0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5" name="Text 1"/>
          <p:cNvSpPr/>
          <p:nvPr/>
        </p:nvSpPr>
        <p:spPr>
          <a:xfrm>
            <a:off x="1193800" y="1586706"/>
            <a:ext cx="3305274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200" b="1" i="0" kern="0" spc="264" dirty="0">
                <a:solidFill>
                  <a:srgbClr val="8FD8FF"/>
                </a:solidFill>
                <a:latin typeface="Arial" panose="020B0604020202020204" pitchFamily="34" charset="0"/>
                <a:ea typeface="Arial" panose="020B0604020202020204" pitchFamily="34" charset="-122"/>
                <a:cs typeface="Arial" pitchFamily="34" charset="-120"/>
              </a:rPr>
              <a:t>MARKET &amp; QUALITY LANDSCAPE</a:t>
            </a:r>
            <a:endParaRPr lang="en-US" sz="1200" dirty="0"/>
          </a:p>
        </p:txBody>
      </p:sp>
      <p:sp>
        <p:nvSpPr>
          <p:cNvPr id="6" name="Text 2"/>
          <p:cNvSpPr/>
          <p:nvPr/>
        </p:nvSpPr>
        <p:spPr>
          <a:xfrm>
            <a:off x="812800" y="1999456"/>
            <a:ext cx="3697585" cy="67945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4800" b="1" i="0" dirty="0">
                <a:solidFill>
                  <a:srgbClr val="FFFFFF"/>
                </a:solidFill>
                <a:latin typeface="Arial" panose="020B0604020202020204" pitchFamily="34" charset="0"/>
                <a:ea typeface="Arial" panose="020B0604020202020204" pitchFamily="34" charset="-122"/>
                <a:cs typeface="Arial" pitchFamily="34" charset="-120"/>
              </a:rPr>
              <a:t>Autonomous</a:t>
            </a:r>
            <a:endParaRPr lang="en-US" sz="4800" dirty="0"/>
          </a:p>
        </p:txBody>
      </p:sp>
      <p:sp>
        <p:nvSpPr>
          <p:cNvPr id="7" name="Text 3"/>
          <p:cNvSpPr/>
          <p:nvPr/>
        </p:nvSpPr>
        <p:spPr>
          <a:xfrm>
            <a:off x="812800" y="2645569"/>
            <a:ext cx="2058491" cy="67945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4800" b="1" i="0" dirty="0">
                <a:solidFill>
                  <a:srgbClr val="FFFFFF"/>
                </a:solidFill>
                <a:latin typeface="Arial" panose="020B0604020202020204" pitchFamily="34" charset="0"/>
                <a:ea typeface="Arial" panose="020B0604020202020204" pitchFamily="34" charset="-122"/>
                <a:cs typeface="Arial" pitchFamily="34" charset="-120"/>
              </a:rPr>
              <a:t>Vehicle</a:t>
            </a:r>
            <a:endParaRPr lang="en-US" sz="4800" dirty="0"/>
          </a:p>
        </p:txBody>
      </p:sp>
      <p:sp>
        <p:nvSpPr>
          <p:cNvPr id="8" name="Text 4"/>
          <p:cNvSpPr/>
          <p:nvPr/>
        </p:nvSpPr>
        <p:spPr>
          <a:xfrm>
            <a:off x="812800" y="3291681"/>
            <a:ext cx="4593134" cy="67945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4800" b="1" i="0" dirty="0">
                <a:solidFill>
                  <a:srgbClr val="FFFFFF"/>
                </a:solidFill>
                <a:latin typeface="Arial" panose="020B0604020202020204" pitchFamily="34" charset="0"/>
                <a:ea typeface="Arial" panose="020B0604020202020204" pitchFamily="34" charset="-122"/>
                <a:cs typeface="Arial" pitchFamily="34" charset="-120"/>
              </a:rPr>
              <a:t>Data Annotation</a:t>
            </a:r>
            <a:endParaRPr lang="en-US" sz="4800" dirty="0"/>
          </a:p>
        </p:txBody>
      </p:sp>
      <p:sp>
        <p:nvSpPr>
          <p:cNvPr id="9" name="Text 5"/>
          <p:cNvSpPr/>
          <p:nvPr/>
        </p:nvSpPr>
        <p:spPr>
          <a:xfrm>
            <a:off x="812800" y="4210844"/>
            <a:ext cx="4499868" cy="2413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700" b="0" i="0" dirty="0">
                <a:solidFill>
                  <a:srgbClr val="CFE6FF"/>
                </a:solidFill>
                <a:latin typeface="Arial" panose="020B0604020202020204" pitchFamily="34" charset="0"/>
                <a:ea typeface="Arial" panose="020B0604020202020204" pitchFamily="34" charset="-122"/>
                <a:cs typeface="Arial" pitchFamily="34" charset="-120"/>
              </a:rPr>
              <a:t>The market is scaling fast — but label quality is</a:t>
            </a:r>
            <a:endParaRPr lang="en-US" sz="1700" dirty="0"/>
          </a:p>
        </p:txBody>
      </p:sp>
      <p:sp>
        <p:nvSpPr>
          <p:cNvPr id="10" name="Text 6"/>
          <p:cNvSpPr/>
          <p:nvPr/>
        </p:nvSpPr>
        <p:spPr>
          <a:xfrm>
            <a:off x="812800" y="4534694"/>
            <a:ext cx="4644727" cy="2413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700" b="0" i="0" dirty="0">
                <a:solidFill>
                  <a:srgbClr val="CFE6FF"/>
                </a:solidFill>
                <a:latin typeface="Arial" panose="020B0604020202020204" pitchFamily="34" charset="0"/>
                <a:ea typeface="Arial" panose="020B0604020202020204" pitchFamily="34" charset="-122"/>
                <a:cs typeface="Arial" pitchFamily="34" charset="-120"/>
              </a:rPr>
              <a:t>the discipline that actually gates safe perception.</a:t>
            </a:r>
            <a:endParaRPr lang="en-US" sz="1700" dirty="0"/>
          </a:p>
        </p:txBody>
      </p:sp>
      <p:sp>
        <p:nvSpPr>
          <p:cNvPr id="11" name="Shape 7"/>
          <p:cNvSpPr/>
          <p:nvPr/>
        </p:nvSpPr>
        <p:spPr>
          <a:xfrm>
            <a:off x="812800" y="5204619"/>
            <a:ext cx="4064000" cy="0"/>
          </a:xfrm>
          <a:prstGeom prst="line">
            <a:avLst/>
          </a:prstGeom>
          <a:noFill/>
          <a:ln w="6350">
            <a:solidFill>
              <a:srgbClr val="FFFFFF">
                <a:alpha val="22000"/>
              </a:srgbClr>
            </a:solidFill>
            <a:prstDash val="solid"/>
          </a:ln>
        </p:spPr>
        <p:txBody>
          <a:bodyPr wrap="none" rtlCol="0"/>
          <a:lstStyle/>
          <a:p>
            <a:pPr marL="0" indent="0">
              <a:buNone/>
            </a:pPr>
            <a:endParaRPr lang="en-US" dirty="0"/>
          </a:p>
        </p:txBody>
      </p:sp>
      <p:pic>
        <p:nvPicPr>
          <p:cNvPr id="12" name="Image 3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2800" y="5423694"/>
            <a:ext cx="190500" cy="190500"/>
          </a:xfrm>
          <a:prstGeom prst="rect">
            <a:avLst/>
          </a:prstGeom>
        </p:spPr>
      </p:pic>
      <p:sp>
        <p:nvSpPr>
          <p:cNvPr id="13" name="Text 8"/>
          <p:cNvSpPr/>
          <p:nvPr/>
        </p:nvSpPr>
        <p:spPr>
          <a:xfrm>
            <a:off x="1117600" y="5430044"/>
            <a:ext cx="327918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200" b="0" i="0" kern="0" spc="36" dirty="0">
                <a:solidFill>
                  <a:srgbClr val="E6F1FF"/>
                </a:solidFill>
                <a:latin typeface="Arial" panose="020B0604020202020204" pitchFamily="34" charset="0"/>
                <a:ea typeface="Arial" panose="020B0604020202020204" pitchFamily="34" charset="-122"/>
                <a:cs typeface="Arial" pitchFamily="34" charset="-120"/>
              </a:rPr>
              <a:t>A landscape brief for engineering &amp; ML teams</a:t>
            </a:r>
            <a:endParaRPr lang="en-US" sz="1200" dirty="0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6147B78C-EBE9-BAB6-CAA8-F0B43887D1D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80442" y="226070"/>
            <a:ext cx="753418" cy="753418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68A0BC37-88FB-0F7E-E4E0-CCF71D30CC1D}"/>
              </a:ext>
            </a:extLst>
          </p:cNvPr>
          <p:cNvSpPr/>
          <p:nvPr/>
        </p:nvSpPr>
        <p:spPr>
          <a:xfrm>
            <a:off x="4080477" y="6401198"/>
            <a:ext cx="3445431" cy="36933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IN" b="1" dirty="0">
                <a:solidFill>
                  <a:schemeClr val="bg2"/>
                </a:solidFill>
                <a:highlight>
                  <a:srgbClr val="000000"/>
                </a:highlight>
                <a:latin typeface="Cambria" panose="02040503050406030204" pitchFamily="18" charset="0"/>
                <a:ea typeface="Cambria" panose="02040503050406030204" pitchFamily="18" charset="0"/>
                <a:hlinkClick r:id="rId9"/>
              </a:rPr>
              <a:t>https://www.graveiensai.com/</a:t>
            </a:r>
            <a:endParaRPr lang="en-US" sz="5400" b="1" cap="none" spc="0" dirty="0">
              <a:ln w="12700">
                <a:solidFill>
                  <a:schemeClr val="accent3">
                    <a:lumMod val="50000"/>
                  </a:schemeClr>
                </a:solidFill>
                <a:prstDash val="solid"/>
              </a:ln>
              <a:solidFill>
                <a:schemeClr val="bg2"/>
              </a:solidFill>
              <a:effectLst>
                <a:innerShdw blurRad="177800">
                  <a:schemeClr val="accent3">
                    <a:lumMod val="50000"/>
                  </a:schemeClr>
                </a:innerShdw>
              </a:effectLst>
              <a:highlight>
                <a:srgbClr val="000000"/>
              </a:highlight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hape 0"/>
          <p:cNvSpPr/>
          <p:nvPr/>
        </p:nvSpPr>
        <p:spPr>
          <a:xfrm>
            <a:off x="812800" y="527050"/>
            <a:ext cx="228600" cy="12700"/>
          </a:xfrm>
          <a:custGeom>
            <a:avLst/>
            <a:gdLst/>
            <a:ahLst/>
            <a:cxnLst/>
            <a:rect l="l" t="t" r="r" b="b"/>
            <a:pathLst>
              <a:path w="228600" h="12700">
                <a:moveTo>
                  <a:pt x="0" y="0"/>
                </a:moveTo>
                <a:lnTo>
                  <a:pt x="228600" y="0"/>
                </a:lnTo>
                <a:cubicBezTo>
                  <a:pt x="228600" y="0"/>
                  <a:pt x="228600" y="0"/>
                  <a:pt x="228600" y="0"/>
                </a:cubicBezTo>
                <a:lnTo>
                  <a:pt x="228600" y="12700"/>
                </a:lnTo>
                <a:cubicBezTo>
                  <a:pt x="228600" y="12700"/>
                  <a:pt x="228600" y="12700"/>
                  <a:pt x="228600" y="12700"/>
                </a:cubicBezTo>
                <a:lnTo>
                  <a:pt x="0" y="12700"/>
                </a:lnTo>
                <a:cubicBezTo>
                  <a:pt x="0" y="12700"/>
                  <a:pt x="0" y="12700"/>
                  <a:pt x="0" y="12700"/>
                </a:cubicBezTo>
                <a:lnTo>
                  <a:pt x="0" y="0"/>
                </a:lnTo>
                <a:cubicBezTo>
                  <a:pt x="0" y="0"/>
                  <a:pt x="0" y="0"/>
                  <a:pt x="0" y="0"/>
                </a:cubicBezTo>
                <a:close/>
              </a:path>
            </a:pathLst>
          </a:custGeom>
          <a:solidFill>
            <a:srgbClr val="0072C3"/>
          </a:solidFill>
        </p:spPr>
        <p:txBody>
          <a:bodyPr wrap="none" rtlCol="0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2" name="Text 1"/>
          <p:cNvSpPr/>
          <p:nvPr/>
        </p:nvSpPr>
        <p:spPr>
          <a:xfrm>
            <a:off x="1130300" y="444500"/>
            <a:ext cx="1315145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200" b="1" i="0" kern="0" spc="216" dirty="0">
                <a:solidFill>
                  <a:srgbClr val="0072C3"/>
                </a:solidFill>
                <a:latin typeface="Arial" panose="020B0604020202020204" pitchFamily="34" charset="0"/>
                <a:ea typeface="Arial" panose="020B0604020202020204" pitchFamily="34" charset="-122"/>
                <a:cs typeface="Arial" pitchFamily="34" charset="-120"/>
              </a:rPr>
              <a:t>MARKET SIZE</a:t>
            </a:r>
            <a:endParaRPr lang="en-US" sz="1200" dirty="0"/>
          </a:p>
        </p:txBody>
      </p:sp>
      <p:sp>
        <p:nvSpPr>
          <p:cNvPr id="3" name="Text 2"/>
          <p:cNvSpPr/>
          <p:nvPr/>
        </p:nvSpPr>
        <p:spPr>
          <a:xfrm>
            <a:off x="812800" y="717550"/>
            <a:ext cx="4381897" cy="4572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3200" b="1" i="0" dirty="0">
                <a:solidFill>
                  <a:srgbClr val="161616"/>
                </a:solidFill>
                <a:latin typeface="Arial" panose="020B0604020202020204" pitchFamily="34" charset="0"/>
                <a:ea typeface="Arial" panose="020B0604020202020204" pitchFamily="34" charset="-122"/>
                <a:cs typeface="Arial" pitchFamily="34" charset="-120"/>
              </a:rPr>
              <a:t>The market at a glance</a:t>
            </a:r>
            <a:endParaRPr lang="en-US" sz="3200" dirty="0"/>
          </a:p>
        </p:txBody>
      </p:sp>
      <p:sp>
        <p:nvSpPr>
          <p:cNvPr id="4" name="Shape 3"/>
          <p:cNvSpPr/>
          <p:nvPr/>
        </p:nvSpPr>
        <p:spPr>
          <a:xfrm>
            <a:off x="812800" y="1458416"/>
            <a:ext cx="6477000" cy="4292600"/>
          </a:xfrm>
          <a:custGeom>
            <a:avLst/>
            <a:gdLst/>
            <a:ahLst/>
            <a:cxnLst/>
            <a:rect l="l" t="t" r="r" b="b"/>
            <a:pathLst>
              <a:path w="6477000" h="4292600">
                <a:moveTo>
                  <a:pt x="50800" y="0"/>
                </a:moveTo>
                <a:lnTo>
                  <a:pt x="6426200" y="0"/>
                </a:lnTo>
                <a:cubicBezTo>
                  <a:pt x="6454068" y="0"/>
                  <a:pt x="6477000" y="22932"/>
                  <a:pt x="6477000" y="50800"/>
                </a:cubicBezTo>
                <a:lnTo>
                  <a:pt x="6477000" y="4241800"/>
                </a:lnTo>
                <a:cubicBezTo>
                  <a:pt x="6477000" y="4269668"/>
                  <a:pt x="6454068" y="4292600"/>
                  <a:pt x="6426200" y="4292600"/>
                </a:cubicBezTo>
                <a:lnTo>
                  <a:pt x="50800" y="4292600"/>
                </a:lnTo>
                <a:cubicBezTo>
                  <a:pt x="22932" y="4292600"/>
                  <a:pt x="0" y="4269668"/>
                  <a:pt x="0" y="4241800"/>
                </a:cubicBezTo>
                <a:lnTo>
                  <a:pt x="0" y="50800"/>
                </a:lnTo>
                <a:cubicBezTo>
                  <a:pt x="0" y="22932"/>
                  <a:pt x="22932" y="0"/>
                  <a:pt x="50800" y="0"/>
                </a:cubicBezTo>
                <a:close/>
              </a:path>
            </a:pathLst>
          </a:custGeom>
          <a:solidFill>
            <a:srgbClr val="E5F6FF"/>
          </a:solidFill>
        </p:spPr>
        <p:txBody>
          <a:bodyPr wrap="none" rtlCol="0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5" name="Shape 4"/>
          <p:cNvSpPr/>
          <p:nvPr/>
        </p:nvSpPr>
        <p:spPr>
          <a:xfrm>
            <a:off x="812800" y="1458416"/>
            <a:ext cx="50800" cy="4292600"/>
          </a:xfrm>
          <a:custGeom>
            <a:avLst/>
            <a:gdLst/>
            <a:ahLst/>
            <a:cxnLst/>
            <a:rect l="l" t="t" r="r" b="b"/>
            <a:pathLst>
              <a:path w="50800" h="4292600">
                <a:moveTo>
                  <a:pt x="0" y="4241800"/>
                </a:moveTo>
                <a:lnTo>
                  <a:pt x="0" y="50800"/>
                </a:lnTo>
                <a:cubicBezTo>
                  <a:pt x="0" y="22932"/>
                  <a:pt x="22932" y="0"/>
                  <a:pt x="50800" y="0"/>
                </a:cubicBezTo>
                <a:lnTo>
                  <a:pt x="50800" y="0"/>
                </a:lnTo>
                <a:cubicBezTo>
                  <a:pt x="43833" y="0"/>
                  <a:pt x="38100" y="22932"/>
                  <a:pt x="38100" y="50800"/>
                </a:cubicBezTo>
                <a:lnTo>
                  <a:pt x="38100" y="4241800"/>
                </a:lnTo>
                <a:cubicBezTo>
                  <a:pt x="38100" y="4269668"/>
                  <a:pt x="43833" y="4292600"/>
                  <a:pt x="50800" y="4292600"/>
                </a:cubicBezTo>
                <a:lnTo>
                  <a:pt x="50800" y="4292600"/>
                </a:lnTo>
                <a:cubicBezTo>
                  <a:pt x="22932" y="4292600"/>
                  <a:pt x="0" y="4269668"/>
                  <a:pt x="0" y="4241800"/>
                </a:cubicBezTo>
                <a:close/>
              </a:path>
            </a:pathLst>
          </a:custGeom>
          <a:solidFill>
            <a:srgbClr val="002D9C"/>
          </a:solidFill>
          <a:ln w="12700">
            <a:prstDash val="solid"/>
          </a:ln>
        </p:spPr>
        <p:txBody>
          <a:bodyPr wrap="none" rtlCol="0"/>
          <a:lstStyle/>
          <a:p>
            <a:pPr marL="0" indent="0">
              <a:buNone/>
            </a:pPr>
            <a:endParaRPr lang="en-US" dirty="0"/>
          </a:p>
        </p:txBody>
      </p:sp>
      <p:grpSp>
        <p:nvGrpSpPr>
          <p:cNvPr id="6" name="je"/>
          <p:cNvGrpSpPr/>
          <p:nvPr/>
        </p:nvGrpSpPr>
        <p:grpSpPr>
          <a:xfrm>
            <a:off x="1104900" y="1687016"/>
            <a:ext cx="3236416" cy="457200"/>
            <a:chOff x="1104900" y="1687016"/>
            <a:chExt cx="3236416" cy="457200"/>
          </a:xfrm>
        </p:grpSpPr>
        <p:sp>
          <p:nvSpPr>
            <p:cNvPr id="7" name="Text 0"/>
            <p:cNvSpPr/>
            <p:nvPr/>
          </p:nvSpPr>
          <p:spPr>
            <a:xfrm>
              <a:off x="1104900" y="1687016"/>
              <a:ext cx="3236416" cy="228600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ctr"/>
            <a:lstStyle/>
            <a:p>
              <a:pPr marL="0" indent="0" algn="l">
                <a:buNone/>
              </a:pPr>
              <a:r>
                <a:rPr lang="en-US" sz="1600" b="1" i="0" dirty="0">
                  <a:solidFill>
                    <a:srgbClr val="161616"/>
                  </a:solidFill>
                  <a:latin typeface="Arial" panose="020B0604020202020204" pitchFamily="34" charset="0"/>
                  <a:ea typeface="Arial" panose="020B0604020202020204" pitchFamily="34" charset="-122"/>
                  <a:cs typeface="Arial" pitchFamily="34" charset="-120"/>
                </a:rPr>
                <a:t>AV data-annotation segment </a:t>
              </a:r>
              <a:r>
                <a:rPr lang="en-US" sz="1300" b="0" i="0" dirty="0">
                  <a:solidFill>
                    <a:srgbClr val="161616">
                      <a:alpha val="62000"/>
                    </a:srgbClr>
                  </a:solidFill>
                  <a:latin typeface="Arial" panose="020B0604020202020204" pitchFamily="34" charset="0"/>
                  <a:ea typeface="Arial" panose="020B0604020202020204" pitchFamily="34" charset="-122"/>
                  <a:cs typeface="Arial" pitchFamily="34" charset="-120"/>
                </a:rPr>
                <a:t>· USD</a:t>
              </a:r>
              <a:endParaRPr lang="en-US" sz="1600" dirty="0"/>
            </a:p>
          </p:txBody>
        </p:sp>
        <p:sp>
          <p:nvSpPr>
            <p:cNvPr id="8" name="Text 1"/>
            <p:cNvSpPr/>
            <p:nvPr/>
          </p:nvSpPr>
          <p:spPr>
            <a:xfrm>
              <a:off x="1104900" y="1953716"/>
              <a:ext cx="422275" cy="190500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ctr"/>
            <a:lstStyle/>
            <a:p>
              <a:pPr marL="0" indent="0" algn="l">
                <a:buNone/>
              </a:pPr>
              <a:r>
                <a:rPr lang="en-US" sz="1300" b="0" i="0" dirty="0">
                  <a:solidFill>
                    <a:srgbClr val="161616">
                      <a:alpha val="62000"/>
                    </a:srgbClr>
                  </a:solidFill>
                  <a:latin typeface="Arial" panose="020B0604020202020204" pitchFamily="34" charset="0"/>
                  <a:ea typeface="Arial" panose="020B0604020202020204" pitchFamily="34" charset="-122"/>
                  <a:cs typeface="Arial" pitchFamily="34" charset="-120"/>
                </a:rPr>
                <a:t>billion</a:t>
              </a:r>
              <a:endParaRPr lang="en-US" sz="1300" dirty="0"/>
            </a:p>
          </p:txBody>
        </p:sp>
      </p:grpSp>
      <p:sp>
        <p:nvSpPr>
          <p:cNvPr id="9" name="Text 5"/>
          <p:cNvSpPr/>
          <p:nvPr/>
        </p:nvSpPr>
        <p:spPr>
          <a:xfrm>
            <a:off x="4761309" y="1731466"/>
            <a:ext cx="1922959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200" b="0" i="0" dirty="0">
                <a:solidFill>
                  <a:srgbClr val="161616">
                    <a:alpha val="62000"/>
                  </a:srgbClr>
                </a:solidFill>
                <a:latin typeface="Arial" panose="020B0604020202020204" pitchFamily="34" charset="0"/>
                <a:ea typeface="Arial" panose="020B0604020202020204" pitchFamily="34" charset="-122"/>
                <a:cs typeface="Arial" pitchFamily="34" charset="-120"/>
              </a:rPr>
              <a:t>projected at 23.1% CAGR to</a:t>
            </a:r>
            <a:endParaRPr lang="en-US" sz="1200" dirty="0"/>
          </a:p>
        </p:txBody>
      </p:sp>
      <p:sp>
        <p:nvSpPr>
          <p:cNvPr id="10" name="Text 6"/>
          <p:cNvSpPr/>
          <p:nvPr/>
        </p:nvSpPr>
        <p:spPr>
          <a:xfrm>
            <a:off x="4761309" y="1909266"/>
            <a:ext cx="33903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200" b="0" i="0" dirty="0">
                <a:solidFill>
                  <a:srgbClr val="161616">
                    <a:alpha val="62000"/>
                  </a:srgbClr>
                </a:solidFill>
                <a:latin typeface="Arial" panose="020B0604020202020204" pitchFamily="34" charset="0"/>
                <a:ea typeface="Arial" panose="020B0604020202020204" pitchFamily="34" charset="-122"/>
                <a:cs typeface="Arial" pitchFamily="34" charset="-120"/>
              </a:rPr>
              <a:t>2034</a:t>
            </a:r>
            <a:endParaRPr lang="en-US" sz="1200" dirty="0"/>
          </a:p>
        </p:txBody>
      </p:sp>
      <p:pic>
        <p:nvPicPr>
          <p:cNvPr id="11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4900" y="2271216"/>
            <a:ext cx="5969000" cy="3556000"/>
          </a:xfrm>
          <a:prstGeom prst="rect">
            <a:avLst/>
          </a:prstGeom>
        </p:spPr>
      </p:pic>
      <p:sp>
        <p:nvSpPr>
          <p:cNvPr id="12" name="Shape 7"/>
          <p:cNvSpPr/>
          <p:nvPr/>
        </p:nvSpPr>
        <p:spPr>
          <a:xfrm>
            <a:off x="7543800" y="1458416"/>
            <a:ext cx="3835400" cy="1699220"/>
          </a:xfrm>
          <a:custGeom>
            <a:avLst/>
            <a:gdLst/>
            <a:ahLst/>
            <a:cxnLst/>
            <a:rect l="l" t="t" r="r" b="b"/>
            <a:pathLst>
              <a:path w="3835400" h="1699220">
                <a:moveTo>
                  <a:pt x="50800" y="0"/>
                </a:moveTo>
                <a:lnTo>
                  <a:pt x="3784600" y="0"/>
                </a:lnTo>
                <a:cubicBezTo>
                  <a:pt x="3812468" y="0"/>
                  <a:pt x="3835400" y="22932"/>
                  <a:pt x="3835400" y="50800"/>
                </a:cubicBezTo>
                <a:lnTo>
                  <a:pt x="3835400" y="1648420"/>
                </a:lnTo>
                <a:cubicBezTo>
                  <a:pt x="3835400" y="1676288"/>
                  <a:pt x="3812468" y="1699220"/>
                  <a:pt x="3784600" y="1699220"/>
                </a:cubicBezTo>
                <a:lnTo>
                  <a:pt x="50800" y="1699220"/>
                </a:lnTo>
                <a:cubicBezTo>
                  <a:pt x="22932" y="1699220"/>
                  <a:pt x="0" y="1676288"/>
                  <a:pt x="0" y="1648420"/>
                </a:cubicBezTo>
                <a:lnTo>
                  <a:pt x="0" y="50800"/>
                </a:lnTo>
                <a:cubicBezTo>
                  <a:pt x="0" y="22932"/>
                  <a:pt x="22932" y="0"/>
                  <a:pt x="50800" y="0"/>
                </a:cubicBezTo>
                <a:close/>
              </a:path>
            </a:pathLst>
          </a:custGeom>
          <a:solidFill>
            <a:srgbClr val="002D9C"/>
          </a:solidFill>
        </p:spPr>
        <p:txBody>
          <a:bodyPr wrap="none" rtlCol="0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3" name="Text 8"/>
          <p:cNvSpPr/>
          <p:nvPr/>
        </p:nvSpPr>
        <p:spPr>
          <a:xfrm>
            <a:off x="7797800" y="1636216"/>
            <a:ext cx="1892598" cy="67945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4800" b="1" i="0" dirty="0">
                <a:solidFill>
                  <a:srgbClr val="FFFFFF"/>
                </a:solidFill>
                <a:latin typeface="Arial" panose="020B0604020202020204" pitchFamily="34" charset="0"/>
                <a:ea typeface="Arial" panose="020B0604020202020204" pitchFamily="34" charset="-122"/>
                <a:cs typeface="Arial" pitchFamily="34" charset="-120"/>
              </a:rPr>
              <a:t>$1.75B</a:t>
            </a:r>
            <a:endParaRPr lang="en-US" sz="4800" dirty="0"/>
          </a:p>
        </p:txBody>
      </p:sp>
      <p:sp>
        <p:nvSpPr>
          <p:cNvPr id="14" name="Text 9"/>
          <p:cNvSpPr/>
          <p:nvPr/>
        </p:nvSpPr>
        <p:spPr>
          <a:xfrm>
            <a:off x="7797800" y="2398216"/>
            <a:ext cx="3272036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600" b="0" i="0" dirty="0">
                <a:solidFill>
                  <a:srgbClr val="8FD8FF"/>
                </a:solidFill>
                <a:latin typeface="Arial" panose="020B0604020202020204" pitchFamily="34" charset="0"/>
                <a:ea typeface="Arial" panose="020B0604020202020204" pitchFamily="34" charset="-122"/>
                <a:cs typeface="Arial" pitchFamily="34" charset="-120"/>
              </a:rPr>
              <a:t>AV driving-data annotation segment,</a:t>
            </a:r>
            <a:endParaRPr lang="en-US" sz="1600" dirty="0"/>
          </a:p>
        </p:txBody>
      </p:sp>
      <p:sp>
        <p:nvSpPr>
          <p:cNvPr id="15" name="Text 10"/>
          <p:cNvSpPr/>
          <p:nvPr/>
        </p:nvSpPr>
        <p:spPr>
          <a:xfrm>
            <a:off x="7797800" y="2682677"/>
            <a:ext cx="452041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600" b="0" i="0" dirty="0">
                <a:solidFill>
                  <a:srgbClr val="8FD8FF"/>
                </a:solidFill>
                <a:latin typeface="Arial" panose="020B0604020202020204" pitchFamily="34" charset="0"/>
                <a:ea typeface="Arial" panose="020B0604020202020204" pitchFamily="34" charset="-122"/>
                <a:cs typeface="Arial" pitchFamily="34" charset="-120"/>
              </a:rPr>
              <a:t>2025</a:t>
            </a:r>
            <a:endParaRPr lang="en-US" sz="1600" dirty="0"/>
          </a:p>
        </p:txBody>
      </p:sp>
      <p:sp>
        <p:nvSpPr>
          <p:cNvPr id="16" name="Shape 11"/>
          <p:cNvSpPr/>
          <p:nvPr/>
        </p:nvSpPr>
        <p:spPr>
          <a:xfrm>
            <a:off x="7543800" y="3310037"/>
            <a:ext cx="3835400" cy="1397000"/>
          </a:xfrm>
          <a:custGeom>
            <a:avLst/>
            <a:gdLst/>
            <a:ahLst/>
            <a:cxnLst/>
            <a:rect l="l" t="t" r="r" b="b"/>
            <a:pathLst>
              <a:path w="3835400" h="1397000">
                <a:moveTo>
                  <a:pt x="50800" y="0"/>
                </a:moveTo>
                <a:lnTo>
                  <a:pt x="3784600" y="0"/>
                </a:lnTo>
                <a:cubicBezTo>
                  <a:pt x="3812468" y="0"/>
                  <a:pt x="3835400" y="22932"/>
                  <a:pt x="3835400" y="50800"/>
                </a:cubicBezTo>
                <a:lnTo>
                  <a:pt x="3835400" y="1346200"/>
                </a:lnTo>
                <a:cubicBezTo>
                  <a:pt x="3835400" y="1374068"/>
                  <a:pt x="3812468" y="1397000"/>
                  <a:pt x="3784600" y="1397000"/>
                </a:cubicBezTo>
                <a:lnTo>
                  <a:pt x="50800" y="1397000"/>
                </a:lnTo>
                <a:cubicBezTo>
                  <a:pt x="22932" y="1397000"/>
                  <a:pt x="0" y="1374068"/>
                  <a:pt x="0" y="1346200"/>
                </a:cubicBezTo>
                <a:lnTo>
                  <a:pt x="0" y="50800"/>
                </a:lnTo>
                <a:cubicBezTo>
                  <a:pt x="0" y="22932"/>
                  <a:pt x="22932" y="0"/>
                  <a:pt x="50800" y="0"/>
                </a:cubicBezTo>
                <a:close/>
              </a:path>
            </a:pathLst>
          </a:custGeom>
          <a:solidFill>
            <a:srgbClr val="E5F6FF"/>
          </a:solidFill>
        </p:spPr>
        <p:txBody>
          <a:bodyPr wrap="none" rtlCol="0"/>
          <a:lstStyle/>
          <a:p>
            <a:pPr marL="0" indent="0">
              <a:buNone/>
            </a:pPr>
            <a:endParaRPr lang="en-US" dirty="0"/>
          </a:p>
        </p:txBody>
      </p:sp>
      <p:pic>
        <p:nvPicPr>
          <p:cNvPr id="17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97800" y="3567212"/>
            <a:ext cx="279400" cy="215900"/>
          </a:xfrm>
          <a:prstGeom prst="rect">
            <a:avLst/>
          </a:prstGeom>
        </p:spPr>
      </p:pic>
      <p:sp>
        <p:nvSpPr>
          <p:cNvPr id="18" name="Text 0"/>
          <p:cNvSpPr/>
          <p:nvPr/>
        </p:nvSpPr>
        <p:spPr>
          <a:xfrm>
            <a:off x="8178800" y="3506887"/>
            <a:ext cx="2485430" cy="33655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2400" b="1" i="0" dirty="0">
                <a:solidFill>
                  <a:srgbClr val="161616"/>
                </a:solidFill>
                <a:latin typeface="Arial" panose="020B0604020202020204" pitchFamily="34" charset="0"/>
                <a:ea typeface="Arial" panose="020B0604020202020204" pitchFamily="34" charset="-122"/>
                <a:cs typeface="Arial" pitchFamily="34" charset="-120"/>
              </a:rPr>
              <a:t>38.2%</a:t>
            </a:r>
            <a:r>
              <a:rPr lang="en-US" sz="800" b="0" i="0" dirty="0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-122"/>
                <a:cs typeface="Arial" pitchFamily="34" charset="-120"/>
              </a:rPr>
              <a:t> </a:t>
            </a:r>
            <a:r>
              <a:rPr lang="en-US" sz="1200" b="0" i="0" dirty="0">
                <a:solidFill>
                  <a:srgbClr val="161616">
                    <a:alpha val="62000"/>
                  </a:srgbClr>
                </a:solidFill>
                <a:latin typeface="Arial" panose="020B0604020202020204" pitchFamily="34" charset="0"/>
                <a:ea typeface="Arial" panose="020B0604020202020204" pitchFamily="34" charset="-122"/>
                <a:cs typeface="Arial" pitchFamily="34" charset="-120"/>
              </a:rPr>
              <a:t>image annotation share</a:t>
            </a:r>
            <a:endParaRPr lang="en-US" sz="2400" dirty="0"/>
          </a:p>
        </p:txBody>
      </p:sp>
      <p:pic>
        <p:nvPicPr>
          <p:cNvPr id="19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97800" y="4145062"/>
            <a:ext cx="274638" cy="215900"/>
          </a:xfrm>
          <a:prstGeom prst="rect">
            <a:avLst/>
          </a:prstGeom>
        </p:spPr>
      </p:pic>
      <p:grpSp>
        <p:nvGrpSpPr>
          <p:cNvPr id="20" name="je"/>
          <p:cNvGrpSpPr/>
          <p:nvPr/>
        </p:nvGrpSpPr>
        <p:grpSpPr>
          <a:xfrm>
            <a:off x="8174038" y="3995837"/>
            <a:ext cx="2493665" cy="514350"/>
            <a:chOff x="8174038" y="3995837"/>
            <a:chExt cx="2493665" cy="514350"/>
          </a:xfrm>
        </p:grpSpPr>
        <p:sp>
          <p:nvSpPr>
            <p:cNvPr id="21" name="Text 0"/>
            <p:cNvSpPr/>
            <p:nvPr/>
          </p:nvSpPr>
          <p:spPr>
            <a:xfrm>
              <a:off x="8174038" y="3995837"/>
              <a:ext cx="2493665" cy="336550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ctr"/>
            <a:lstStyle/>
            <a:p>
              <a:pPr marL="0" indent="0" algn="l">
                <a:buNone/>
              </a:pPr>
              <a:r>
                <a:rPr lang="en-US" sz="2400" b="1" i="0" dirty="0">
                  <a:solidFill>
                    <a:srgbClr val="161616"/>
                  </a:solidFill>
                  <a:latin typeface="Arial" panose="020B0604020202020204" pitchFamily="34" charset="0"/>
                  <a:ea typeface="Arial" panose="020B0604020202020204" pitchFamily="34" charset="-122"/>
                  <a:cs typeface="Arial" pitchFamily="34" charset="-120"/>
                </a:rPr>
                <a:t>20.3%</a:t>
              </a:r>
              <a:r>
                <a:rPr lang="en-US" sz="800" b="0" i="0" dirty="0">
                  <a:solidFill>
                    <a:srgbClr val="000000"/>
                  </a:solidFill>
                  <a:latin typeface="Arial" panose="020B0604020202020204" pitchFamily="34" charset="0"/>
                  <a:ea typeface="Arial" panose="020B0604020202020204" pitchFamily="34" charset="-122"/>
                  <a:cs typeface="Arial" pitchFamily="34" charset="-120"/>
                </a:rPr>
                <a:t> </a:t>
              </a:r>
              <a:r>
                <a:rPr lang="en-US" sz="1200" b="0" i="0" dirty="0">
                  <a:solidFill>
                    <a:srgbClr val="161616">
                      <a:alpha val="62000"/>
                    </a:srgbClr>
                  </a:solidFill>
                  <a:latin typeface="Arial" panose="020B0604020202020204" pitchFamily="34" charset="0"/>
                  <a:ea typeface="Arial" panose="020B0604020202020204" pitchFamily="34" charset="-122"/>
                  <a:cs typeface="Arial" pitchFamily="34" charset="-120"/>
                </a:rPr>
                <a:t>CAGR to 2030, broader</a:t>
              </a:r>
              <a:endParaRPr lang="en-US" sz="2400" dirty="0"/>
            </a:p>
          </p:txBody>
        </p:sp>
        <p:sp>
          <p:nvSpPr>
            <p:cNvPr id="22" name="Text 1"/>
            <p:cNvSpPr/>
            <p:nvPr/>
          </p:nvSpPr>
          <p:spPr>
            <a:xfrm>
              <a:off x="8174038" y="4338737"/>
              <a:ext cx="465832" cy="171450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ctr"/>
            <a:lstStyle/>
            <a:p>
              <a:pPr marL="0" indent="0" algn="l">
                <a:buNone/>
              </a:pPr>
              <a:r>
                <a:rPr lang="en-US" sz="1200" b="0" i="0" dirty="0">
                  <a:solidFill>
                    <a:srgbClr val="161616">
                      <a:alpha val="62000"/>
                    </a:srgbClr>
                  </a:solidFill>
                  <a:latin typeface="Arial" panose="020B0604020202020204" pitchFamily="34" charset="0"/>
                  <a:ea typeface="Arial" panose="020B0604020202020204" pitchFamily="34" charset="-122"/>
                  <a:cs typeface="Arial" pitchFamily="34" charset="-120"/>
                </a:rPr>
                <a:t>market</a:t>
              </a:r>
              <a:endParaRPr lang="en-US" sz="1200" dirty="0"/>
            </a:p>
          </p:txBody>
        </p:sp>
      </p:grpSp>
      <p:sp>
        <p:nvSpPr>
          <p:cNvPr id="23" name="Shape 12"/>
          <p:cNvSpPr/>
          <p:nvPr/>
        </p:nvSpPr>
        <p:spPr>
          <a:xfrm>
            <a:off x="7543800" y="4859437"/>
            <a:ext cx="3835400" cy="1111250"/>
          </a:xfrm>
          <a:custGeom>
            <a:avLst/>
            <a:gdLst/>
            <a:ahLst/>
            <a:cxnLst/>
            <a:rect l="l" t="t" r="r" b="b"/>
            <a:pathLst>
              <a:path w="3835400" h="1111250">
                <a:moveTo>
                  <a:pt x="50800" y="0"/>
                </a:moveTo>
                <a:lnTo>
                  <a:pt x="3784600" y="0"/>
                </a:lnTo>
                <a:cubicBezTo>
                  <a:pt x="3812468" y="0"/>
                  <a:pt x="3835400" y="22932"/>
                  <a:pt x="3835400" y="50800"/>
                </a:cubicBezTo>
                <a:lnTo>
                  <a:pt x="3835400" y="1060450"/>
                </a:lnTo>
                <a:cubicBezTo>
                  <a:pt x="3835400" y="1088318"/>
                  <a:pt x="3812468" y="1111250"/>
                  <a:pt x="3784600" y="1111250"/>
                </a:cubicBezTo>
                <a:lnTo>
                  <a:pt x="50800" y="1111250"/>
                </a:lnTo>
                <a:cubicBezTo>
                  <a:pt x="22932" y="1111250"/>
                  <a:pt x="0" y="1088318"/>
                  <a:pt x="0" y="1060450"/>
                </a:cubicBezTo>
                <a:lnTo>
                  <a:pt x="0" y="50800"/>
                </a:lnTo>
                <a:cubicBezTo>
                  <a:pt x="0" y="22932"/>
                  <a:pt x="22932" y="0"/>
                  <a:pt x="50800" y="0"/>
                </a:cubicBezTo>
                <a:close/>
              </a:path>
            </a:pathLst>
          </a:custGeom>
          <a:solidFill>
            <a:srgbClr val="E5F6FF"/>
          </a:solidFill>
        </p:spPr>
        <p:txBody>
          <a:bodyPr wrap="none" rtlCol="0"/>
          <a:lstStyle/>
          <a:p>
            <a:pPr marL="0" indent="0">
              <a:buNone/>
            </a:pPr>
            <a:endParaRPr lang="en-US" dirty="0"/>
          </a:p>
        </p:txBody>
      </p:sp>
      <p:pic>
        <p:nvPicPr>
          <p:cNvPr id="24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97800" y="5307112"/>
            <a:ext cx="248047" cy="215900"/>
          </a:xfrm>
          <a:prstGeom prst="rect">
            <a:avLst/>
          </a:prstGeom>
        </p:spPr>
      </p:pic>
      <p:sp>
        <p:nvSpPr>
          <p:cNvPr id="25" name="Text 13"/>
          <p:cNvSpPr/>
          <p:nvPr/>
        </p:nvSpPr>
        <p:spPr>
          <a:xfrm>
            <a:off x="8147447" y="5424587"/>
            <a:ext cx="2973288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200" b="0" i="0" dirty="0">
                <a:solidFill>
                  <a:srgbClr val="161616">
                    <a:alpha val="62000"/>
                  </a:srgbClr>
                </a:solidFill>
                <a:latin typeface="Arial" panose="020B0604020202020204" pitchFamily="34" charset="0"/>
                <a:ea typeface="Arial" panose="020B0604020202020204" pitchFamily="34" charset="-122"/>
                <a:cs typeface="Arial" pitchFamily="34" charset="-120"/>
              </a:rPr>
              <a:t>data-labeling solutions &amp; services market by</a:t>
            </a:r>
            <a:endParaRPr lang="en-US" sz="1200" dirty="0"/>
          </a:p>
        </p:txBody>
      </p:sp>
      <p:sp>
        <p:nvSpPr>
          <p:cNvPr id="26" name="Text 14"/>
          <p:cNvSpPr/>
          <p:nvPr/>
        </p:nvSpPr>
        <p:spPr>
          <a:xfrm>
            <a:off x="8147447" y="5602387"/>
            <a:ext cx="33903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200" b="0" i="0" dirty="0">
                <a:solidFill>
                  <a:srgbClr val="161616">
                    <a:alpha val="62000"/>
                  </a:srgbClr>
                </a:solidFill>
                <a:latin typeface="Arial" panose="020B0604020202020204" pitchFamily="34" charset="0"/>
                <a:ea typeface="Arial" panose="020B0604020202020204" pitchFamily="34" charset="-122"/>
                <a:cs typeface="Arial" pitchFamily="34" charset="-120"/>
              </a:rPr>
              <a:t>2030</a:t>
            </a:r>
            <a:endParaRPr lang="en-US" sz="1200" dirty="0"/>
          </a:p>
        </p:txBody>
      </p:sp>
      <p:sp>
        <p:nvSpPr>
          <p:cNvPr id="27" name="Text 15"/>
          <p:cNvSpPr/>
          <p:nvPr/>
        </p:nvSpPr>
        <p:spPr>
          <a:xfrm>
            <a:off x="8147447" y="5056287"/>
            <a:ext cx="982861" cy="33655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2400" b="1" i="0" dirty="0">
                <a:solidFill>
                  <a:srgbClr val="161616"/>
                </a:solidFill>
                <a:latin typeface="Arial" panose="020B0604020202020204" pitchFamily="34" charset="0"/>
                <a:ea typeface="Arial" panose="020B0604020202020204" pitchFamily="34" charset="-122"/>
                <a:cs typeface="Arial" pitchFamily="34" charset="-120"/>
              </a:rPr>
              <a:t>$57.6B</a:t>
            </a:r>
            <a:endParaRPr lang="en-US" sz="2400" dirty="0"/>
          </a:p>
        </p:txBody>
      </p:sp>
      <p:sp>
        <p:nvSpPr>
          <p:cNvPr id="28" name="Text 16"/>
          <p:cNvSpPr/>
          <p:nvPr/>
        </p:nvSpPr>
        <p:spPr>
          <a:xfrm>
            <a:off x="812800" y="5922466"/>
            <a:ext cx="4275237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200" b="0" i="0" dirty="0">
                <a:solidFill>
                  <a:srgbClr val="161616">
                    <a:alpha val="62000"/>
                  </a:srgbClr>
                </a:solidFill>
                <a:latin typeface="Arial" panose="020B0604020202020204" pitchFamily="34" charset="0"/>
                <a:ea typeface="Arial" panose="020B0604020202020204" pitchFamily="34" charset="-122"/>
                <a:cs typeface="Arial" pitchFamily="34" charset="-120"/>
              </a:rPr>
              <a:t>Source: Grand View Research &amp; Mordor Intelligence (2025–26)</a:t>
            </a:r>
            <a:endParaRPr lang="en-US" sz="1200" dirty="0"/>
          </a:p>
        </p:txBody>
      </p:sp>
      <p:pic>
        <p:nvPicPr>
          <p:cNvPr id="31" name="Picture 30">
            <a:extLst>
              <a:ext uri="{FF2B5EF4-FFF2-40B4-BE49-F238E27FC236}">
                <a16:creationId xmlns:a16="http://schemas.microsoft.com/office/drawing/2014/main" id="{17D2024C-88A8-EC8F-1077-7885A3C0ABE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120735" y="133895"/>
            <a:ext cx="753418" cy="753418"/>
          </a:xfrm>
          <a:prstGeom prst="rect">
            <a:avLst/>
          </a:prstGeom>
        </p:spPr>
      </p:pic>
      <p:sp>
        <p:nvSpPr>
          <p:cNvPr id="35" name="Rectangle 34">
            <a:extLst>
              <a:ext uri="{FF2B5EF4-FFF2-40B4-BE49-F238E27FC236}">
                <a16:creationId xmlns:a16="http://schemas.microsoft.com/office/drawing/2014/main" id="{A1128D51-1FE6-DC84-AA87-9B5C4A474822}"/>
              </a:ext>
            </a:extLst>
          </p:cNvPr>
          <p:cNvSpPr/>
          <p:nvPr/>
        </p:nvSpPr>
        <p:spPr>
          <a:xfrm>
            <a:off x="4463028" y="6401198"/>
            <a:ext cx="3445431" cy="36933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IN" b="1" dirty="0">
                <a:solidFill>
                  <a:schemeClr val="bg2"/>
                </a:solidFill>
                <a:highlight>
                  <a:srgbClr val="000000"/>
                </a:highlight>
                <a:latin typeface="Cambria" panose="02040503050406030204" pitchFamily="18" charset="0"/>
                <a:ea typeface="Cambria" panose="02040503050406030204" pitchFamily="18" charset="0"/>
                <a:hlinkClick r:id="rId8"/>
              </a:rPr>
              <a:t>https://www.graveiensai.com/</a:t>
            </a:r>
            <a:endParaRPr lang="en-US" sz="5400" b="1" cap="none" spc="0" dirty="0">
              <a:ln w="12700">
                <a:solidFill>
                  <a:schemeClr val="accent3">
                    <a:lumMod val="50000"/>
                  </a:schemeClr>
                </a:solidFill>
                <a:prstDash val="solid"/>
              </a:ln>
              <a:solidFill>
                <a:schemeClr val="bg2"/>
              </a:solidFill>
              <a:effectLst>
                <a:innerShdw blurRad="177800">
                  <a:schemeClr val="accent3">
                    <a:lumMod val="50000"/>
                  </a:schemeClr>
                </a:innerShdw>
              </a:effectLst>
              <a:highlight>
                <a:srgbClr val="000000"/>
              </a:highlight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Shape 0"/>
          <p:cNvSpPr/>
          <p:nvPr/>
        </p:nvSpPr>
        <p:spPr>
          <a:xfrm>
            <a:off x="812800" y="527050"/>
            <a:ext cx="228600" cy="12700"/>
          </a:xfrm>
          <a:custGeom>
            <a:avLst/>
            <a:gdLst/>
            <a:ahLst/>
            <a:cxnLst/>
            <a:rect l="l" t="t" r="r" b="b"/>
            <a:pathLst>
              <a:path w="228600" h="12700">
                <a:moveTo>
                  <a:pt x="0" y="0"/>
                </a:moveTo>
                <a:lnTo>
                  <a:pt x="228600" y="0"/>
                </a:lnTo>
                <a:cubicBezTo>
                  <a:pt x="228600" y="0"/>
                  <a:pt x="228600" y="0"/>
                  <a:pt x="228600" y="0"/>
                </a:cubicBezTo>
                <a:lnTo>
                  <a:pt x="228600" y="12700"/>
                </a:lnTo>
                <a:cubicBezTo>
                  <a:pt x="228600" y="12700"/>
                  <a:pt x="228600" y="12700"/>
                  <a:pt x="228600" y="12700"/>
                </a:cubicBezTo>
                <a:lnTo>
                  <a:pt x="0" y="12700"/>
                </a:lnTo>
                <a:cubicBezTo>
                  <a:pt x="0" y="12700"/>
                  <a:pt x="0" y="12700"/>
                  <a:pt x="0" y="12700"/>
                </a:cubicBezTo>
                <a:lnTo>
                  <a:pt x="0" y="0"/>
                </a:lnTo>
                <a:cubicBezTo>
                  <a:pt x="0" y="0"/>
                  <a:pt x="0" y="0"/>
                  <a:pt x="0" y="0"/>
                </a:cubicBezTo>
                <a:close/>
              </a:path>
            </a:pathLst>
          </a:custGeom>
          <a:solidFill>
            <a:srgbClr val="0072C3"/>
          </a:solidFill>
        </p:spPr>
        <p:txBody>
          <a:bodyPr wrap="none" rtlCol="0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2" name="Text 1"/>
          <p:cNvSpPr/>
          <p:nvPr/>
        </p:nvSpPr>
        <p:spPr>
          <a:xfrm>
            <a:off x="1130300" y="444500"/>
            <a:ext cx="1197372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200" b="1" i="0" kern="0" spc="216" dirty="0">
                <a:solidFill>
                  <a:srgbClr val="0072C3"/>
                </a:solidFill>
                <a:latin typeface="Arial" panose="020B0604020202020204" pitchFamily="34" charset="0"/>
                <a:ea typeface="Arial" panose="020B0604020202020204" pitchFamily="34" charset="-122"/>
                <a:cs typeface="Arial" pitchFamily="34" charset="-120"/>
              </a:rPr>
              <a:t>MODALITIES</a:t>
            </a:r>
            <a:endParaRPr lang="en-US" sz="1200" dirty="0"/>
          </a:p>
        </p:txBody>
      </p:sp>
      <p:sp>
        <p:nvSpPr>
          <p:cNvPr id="3" name="Text 2"/>
          <p:cNvSpPr/>
          <p:nvPr/>
        </p:nvSpPr>
        <p:spPr>
          <a:xfrm>
            <a:off x="812800" y="717550"/>
            <a:ext cx="7022505" cy="4572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3200" b="1" i="0" dirty="0">
                <a:solidFill>
                  <a:srgbClr val="161616"/>
                </a:solidFill>
                <a:latin typeface="Arial" panose="020B0604020202020204" pitchFamily="34" charset="0"/>
                <a:ea typeface="Arial" panose="020B0604020202020204" pitchFamily="34" charset="-122"/>
                <a:cs typeface="Arial" pitchFamily="34" charset="-120"/>
              </a:rPr>
              <a:t>Why AV data is not ordinary labeling</a:t>
            </a:r>
            <a:endParaRPr lang="en-US" sz="3200" dirty="0"/>
          </a:p>
        </p:txBody>
      </p:sp>
      <p:sp>
        <p:nvSpPr>
          <p:cNvPr id="4" name="Text 3"/>
          <p:cNvSpPr/>
          <p:nvPr/>
        </p:nvSpPr>
        <p:spPr>
          <a:xfrm>
            <a:off x="812800" y="1337766"/>
            <a:ext cx="8618438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600" b="0" i="0" dirty="0">
                <a:solidFill>
                  <a:srgbClr val="161616">
                    <a:alpha val="62000"/>
                  </a:srgbClr>
                </a:solidFill>
                <a:latin typeface="Arial" panose="020B0604020202020204" pitchFamily="34" charset="0"/>
                <a:ea typeface="Arial" panose="020B0604020202020204" pitchFamily="34" charset="-122"/>
                <a:cs typeface="Arial" pitchFamily="34" charset="-120"/>
              </a:rPr>
              <a:t>Perception needs many label types at once — each with its own precision demands, tooling and</a:t>
            </a:r>
            <a:endParaRPr lang="en-US" sz="1600" dirty="0"/>
          </a:p>
        </p:txBody>
      </p:sp>
      <p:sp>
        <p:nvSpPr>
          <p:cNvPr id="5" name="Text 4"/>
          <p:cNvSpPr/>
          <p:nvPr/>
        </p:nvSpPr>
        <p:spPr>
          <a:xfrm>
            <a:off x="812800" y="1632347"/>
            <a:ext cx="429121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600" b="0" i="0" dirty="0">
                <a:solidFill>
                  <a:srgbClr val="161616">
                    <a:alpha val="62000"/>
                  </a:srgbClr>
                </a:solidFill>
                <a:latin typeface="Arial" panose="020B0604020202020204" pitchFamily="34" charset="0"/>
                <a:ea typeface="Arial" panose="020B0604020202020204" pitchFamily="34" charset="-122"/>
                <a:cs typeface="Arial" pitchFamily="34" charset="-120"/>
              </a:rPr>
              <a:t>cost.</a:t>
            </a:r>
            <a:endParaRPr lang="en-US" sz="1600" dirty="0"/>
          </a:p>
        </p:txBody>
      </p:sp>
      <p:sp>
        <p:nvSpPr>
          <p:cNvPr id="6" name="Shape 5"/>
          <p:cNvSpPr/>
          <p:nvPr/>
        </p:nvSpPr>
        <p:spPr>
          <a:xfrm>
            <a:off x="812800" y="2174577"/>
            <a:ext cx="5334000" cy="3784600"/>
          </a:xfrm>
          <a:custGeom>
            <a:avLst/>
            <a:gdLst/>
            <a:ahLst/>
            <a:cxnLst/>
            <a:rect l="l" t="t" r="r" b="b"/>
            <a:pathLst>
              <a:path w="5334000" h="3784600">
                <a:moveTo>
                  <a:pt x="50800" y="0"/>
                </a:moveTo>
                <a:lnTo>
                  <a:pt x="5283200" y="0"/>
                </a:lnTo>
                <a:cubicBezTo>
                  <a:pt x="5311068" y="0"/>
                  <a:pt x="5334000" y="22932"/>
                  <a:pt x="5334000" y="50800"/>
                </a:cubicBezTo>
                <a:lnTo>
                  <a:pt x="5334000" y="3733800"/>
                </a:lnTo>
                <a:cubicBezTo>
                  <a:pt x="5334000" y="3761668"/>
                  <a:pt x="5311068" y="3784600"/>
                  <a:pt x="5283200" y="3784600"/>
                </a:cubicBezTo>
                <a:lnTo>
                  <a:pt x="50800" y="3784600"/>
                </a:lnTo>
                <a:cubicBezTo>
                  <a:pt x="22932" y="3784600"/>
                  <a:pt x="0" y="3761668"/>
                  <a:pt x="0" y="3733800"/>
                </a:cubicBezTo>
                <a:lnTo>
                  <a:pt x="0" y="50800"/>
                </a:lnTo>
                <a:cubicBezTo>
                  <a:pt x="0" y="22932"/>
                  <a:pt x="22932" y="0"/>
                  <a:pt x="50800" y="0"/>
                </a:cubicBezTo>
                <a:close/>
              </a:path>
            </a:pathLst>
          </a:custGeom>
          <a:solidFill>
            <a:srgbClr val="002D9C"/>
          </a:solidFill>
        </p:spPr>
        <p:txBody>
          <a:bodyPr wrap="none" rtlCol="0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7" name="Text 6"/>
          <p:cNvSpPr/>
          <p:nvPr/>
        </p:nvSpPr>
        <p:spPr>
          <a:xfrm>
            <a:off x="1117600" y="2739727"/>
            <a:ext cx="2998986" cy="1905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300" b="1" i="0" kern="0" spc="182" dirty="0">
                <a:solidFill>
                  <a:srgbClr val="8FD8FF"/>
                </a:solidFill>
                <a:latin typeface="Arial" panose="020B0604020202020204" pitchFamily="34" charset="0"/>
                <a:ea typeface="Arial" panose="020B0604020202020204" pitchFamily="34" charset="-122"/>
                <a:cs typeface="Arial" pitchFamily="34" charset="-120"/>
              </a:rPr>
              <a:t>LABEL TYPES IN AN AV STACK</a:t>
            </a:r>
            <a:endParaRPr lang="en-US" sz="1300" dirty="0"/>
          </a:p>
        </p:txBody>
      </p:sp>
      <p:pic>
        <p:nvPicPr>
          <p:cNvPr id="8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7600" y="3123902"/>
            <a:ext cx="304800" cy="203200"/>
          </a:xfrm>
          <a:prstGeom prst="rect">
            <a:avLst/>
          </a:prstGeom>
        </p:spPr>
      </p:pic>
      <p:sp>
        <p:nvSpPr>
          <p:cNvPr id="9" name="Text 7"/>
          <p:cNvSpPr/>
          <p:nvPr/>
        </p:nvSpPr>
        <p:spPr>
          <a:xfrm>
            <a:off x="1549400" y="3101677"/>
            <a:ext cx="1643856" cy="2413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700" b="1" i="0" dirty="0">
                <a:solidFill>
                  <a:srgbClr val="FFFFFF"/>
                </a:solidFill>
                <a:latin typeface="Arial" panose="020B0604020202020204" pitchFamily="34" charset="0"/>
                <a:ea typeface="Arial" panose="020B0604020202020204" pitchFamily="34" charset="-122"/>
                <a:cs typeface="Arial" pitchFamily="34" charset="-120"/>
              </a:rPr>
              <a:t>2D image frames</a:t>
            </a:r>
            <a:endParaRPr lang="en-US" sz="1700" dirty="0"/>
          </a:p>
        </p:txBody>
      </p:sp>
      <p:sp>
        <p:nvSpPr>
          <p:cNvPr id="10" name="Text 8"/>
          <p:cNvSpPr/>
          <p:nvPr/>
        </p:nvSpPr>
        <p:spPr>
          <a:xfrm>
            <a:off x="4914999" y="3127077"/>
            <a:ext cx="927001" cy="1905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300" b="0" i="0" dirty="0">
                <a:solidFill>
                  <a:srgbClr val="8FD8FF"/>
                </a:solidFill>
                <a:latin typeface="Arial" panose="020B0604020202020204" pitchFamily="34" charset="0"/>
                <a:ea typeface="Arial" panose="020B0604020202020204" pitchFamily="34" charset="-122"/>
                <a:cs typeface="Arial" pitchFamily="34" charset="-120"/>
              </a:rPr>
              <a:t>38.2% share</a:t>
            </a:r>
            <a:endParaRPr lang="en-US" sz="1300" dirty="0"/>
          </a:p>
        </p:txBody>
      </p:sp>
      <p:pic>
        <p:nvPicPr>
          <p:cNvPr id="11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17600" y="3498552"/>
            <a:ext cx="304800" cy="203200"/>
          </a:xfrm>
          <a:prstGeom prst="rect">
            <a:avLst/>
          </a:prstGeom>
        </p:spPr>
      </p:pic>
      <p:sp>
        <p:nvSpPr>
          <p:cNvPr id="12" name="Text 9"/>
          <p:cNvSpPr/>
          <p:nvPr/>
        </p:nvSpPr>
        <p:spPr>
          <a:xfrm>
            <a:off x="1549400" y="3476327"/>
            <a:ext cx="3000177" cy="2413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700" b="1" i="0" dirty="0">
                <a:solidFill>
                  <a:srgbClr val="FFFFFF"/>
                </a:solidFill>
                <a:latin typeface="Arial" panose="020B0604020202020204" pitchFamily="34" charset="0"/>
                <a:ea typeface="Arial" panose="020B0604020202020204" pitchFamily="34" charset="-122"/>
                <a:cs typeface="Arial" pitchFamily="34" charset="-120"/>
              </a:rPr>
              <a:t>3D LiDAR / point-cloud cuboids</a:t>
            </a:r>
            <a:endParaRPr lang="en-US" sz="1700" dirty="0"/>
          </a:p>
        </p:txBody>
      </p:sp>
      <p:pic>
        <p:nvPicPr>
          <p:cNvPr id="13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17600" y="3873202"/>
            <a:ext cx="304800" cy="203200"/>
          </a:xfrm>
          <a:prstGeom prst="rect">
            <a:avLst/>
          </a:prstGeom>
        </p:spPr>
      </p:pic>
      <p:sp>
        <p:nvSpPr>
          <p:cNvPr id="14" name="Text 10"/>
          <p:cNvSpPr/>
          <p:nvPr/>
        </p:nvSpPr>
        <p:spPr>
          <a:xfrm>
            <a:off x="1549400" y="3850977"/>
            <a:ext cx="2004417" cy="2413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700" b="1" i="0" dirty="0">
                <a:solidFill>
                  <a:srgbClr val="FFFFFF"/>
                </a:solidFill>
                <a:latin typeface="Arial" panose="020B0604020202020204" pitchFamily="34" charset="0"/>
                <a:ea typeface="Arial" panose="020B0604020202020204" pitchFamily="34" charset="-122"/>
                <a:cs typeface="Arial" pitchFamily="34" charset="-120"/>
              </a:rPr>
              <a:t>Lane &amp; drivable-area</a:t>
            </a:r>
            <a:endParaRPr lang="en-US" sz="1700" dirty="0"/>
          </a:p>
        </p:txBody>
      </p:sp>
      <p:pic>
        <p:nvPicPr>
          <p:cNvPr id="15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17600" y="4247852"/>
            <a:ext cx="304800" cy="203200"/>
          </a:xfrm>
          <a:prstGeom prst="rect">
            <a:avLst/>
          </a:prstGeom>
        </p:spPr>
      </p:pic>
      <p:sp>
        <p:nvSpPr>
          <p:cNvPr id="16" name="Text 11"/>
          <p:cNvSpPr/>
          <p:nvPr/>
        </p:nvSpPr>
        <p:spPr>
          <a:xfrm>
            <a:off x="1549400" y="4225627"/>
            <a:ext cx="2256234" cy="2413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700" b="1" i="0" dirty="0">
                <a:solidFill>
                  <a:srgbClr val="FFFFFF"/>
                </a:solidFill>
                <a:latin typeface="Arial" panose="020B0604020202020204" pitchFamily="34" charset="0"/>
                <a:ea typeface="Arial" panose="020B0604020202020204" pitchFamily="34" charset="-122"/>
                <a:cs typeface="Arial" pitchFamily="34" charset="-120"/>
              </a:rPr>
              <a:t>Semantic segmentation</a:t>
            </a:r>
            <a:endParaRPr lang="en-US" sz="1700" dirty="0"/>
          </a:p>
        </p:txBody>
      </p:sp>
      <p:pic>
        <p:nvPicPr>
          <p:cNvPr id="17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17600" y="4622502"/>
            <a:ext cx="304800" cy="203200"/>
          </a:xfrm>
          <a:prstGeom prst="rect">
            <a:avLst/>
          </a:prstGeom>
        </p:spPr>
      </p:pic>
      <p:sp>
        <p:nvSpPr>
          <p:cNvPr id="18" name="Text 12"/>
          <p:cNvSpPr/>
          <p:nvPr/>
        </p:nvSpPr>
        <p:spPr>
          <a:xfrm>
            <a:off x="1549400" y="4600277"/>
            <a:ext cx="1320205" cy="2413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700" b="1" i="0" dirty="0">
                <a:solidFill>
                  <a:srgbClr val="FFFFFF"/>
                </a:solidFill>
                <a:latin typeface="Arial" panose="020B0604020202020204" pitchFamily="34" charset="0"/>
                <a:ea typeface="Arial" panose="020B0604020202020204" pitchFamily="34" charset="-122"/>
                <a:cs typeface="Arial" pitchFamily="34" charset="-120"/>
              </a:rPr>
              <a:t>Sensor fusion</a:t>
            </a:r>
            <a:endParaRPr lang="en-US" sz="1700" dirty="0"/>
          </a:p>
        </p:txBody>
      </p:sp>
      <p:grpSp>
        <p:nvGrpSpPr>
          <p:cNvPr id="19" name="je"/>
          <p:cNvGrpSpPr/>
          <p:nvPr/>
        </p:nvGrpSpPr>
        <p:grpSpPr>
          <a:xfrm>
            <a:off x="1117600" y="5041602"/>
            <a:ext cx="4724400" cy="346075"/>
            <a:chOff x="1117600" y="5041602"/>
            <a:chExt cx="4724400" cy="346075"/>
          </a:xfrm>
        </p:grpSpPr>
        <p:sp>
          <p:nvSpPr>
            <p:cNvPr id="20" name="Shape 0"/>
            <p:cNvSpPr/>
            <p:nvPr/>
          </p:nvSpPr>
          <p:spPr>
            <a:xfrm>
              <a:off x="1117600" y="5041602"/>
              <a:ext cx="4724400" cy="0"/>
            </a:xfrm>
            <a:prstGeom prst="line">
              <a:avLst/>
            </a:prstGeom>
            <a:noFill/>
            <a:ln w="6350">
              <a:solidFill>
                <a:srgbClr val="FFFFFF">
                  <a:alpha val="22000"/>
                </a:srgbClr>
              </a:solidFill>
              <a:prstDash val="solid"/>
            </a:ln>
          </p:spPr>
          <p:txBody>
            <a:bodyPr wrap="none" rtlCol="0"/>
            <a:lstStyle/>
            <a:p>
              <a:pPr marL="0" indent="0">
                <a:buNone/>
              </a:pPr>
              <a:endParaRPr lang="en-US" dirty="0"/>
            </a:p>
          </p:txBody>
        </p:sp>
        <p:sp>
          <p:nvSpPr>
            <p:cNvPr id="21" name="Text 1"/>
            <p:cNvSpPr/>
            <p:nvPr/>
          </p:nvSpPr>
          <p:spPr>
            <a:xfrm>
              <a:off x="1117600" y="5197177"/>
              <a:ext cx="3707309" cy="190500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ctr"/>
            <a:lstStyle/>
            <a:p>
              <a:pPr marL="0" indent="0" algn="l">
                <a:buNone/>
              </a:pPr>
              <a:r>
                <a:rPr lang="en-US" sz="1300" b="0" i="0" dirty="0">
                  <a:solidFill>
                    <a:srgbClr val="CFE6FF"/>
                  </a:solidFill>
                  <a:latin typeface="Arial" panose="020B0604020202020204" pitchFamily="34" charset="0"/>
                  <a:ea typeface="Arial" panose="020B0604020202020204" pitchFamily="34" charset="-122"/>
                  <a:cs typeface="Arial" pitchFamily="34" charset="-120"/>
                </a:rPr>
                <a:t>3D cuboid work resolves objects as small as </a:t>
              </a:r>
              <a:r>
                <a:rPr lang="en-US" sz="1300" b="1" i="0" dirty="0">
                  <a:solidFill>
                    <a:srgbClr val="FFFFFF"/>
                  </a:solidFill>
                  <a:latin typeface="Arial" panose="020B0604020202020204" pitchFamily="34" charset="0"/>
                  <a:ea typeface="Arial" panose="020B0604020202020204" pitchFamily="34" charset="-122"/>
                  <a:cs typeface="Arial" pitchFamily="34" charset="-120"/>
                </a:rPr>
                <a:t>1 cm</a:t>
              </a:r>
              <a:r>
                <a:rPr lang="en-US" sz="1300" b="0" i="0" dirty="0">
                  <a:solidFill>
                    <a:srgbClr val="CFE6FF"/>
                  </a:solidFill>
                  <a:latin typeface="Arial" panose="020B0604020202020204" pitchFamily="34" charset="0"/>
                  <a:ea typeface="Arial" panose="020B0604020202020204" pitchFamily="34" charset="-122"/>
                  <a:cs typeface="Arial" pitchFamily="34" charset="-120"/>
                </a:rPr>
                <a:t>.</a:t>
              </a:r>
              <a:endParaRPr lang="en-US" sz="1300" dirty="0"/>
            </a:p>
          </p:txBody>
        </p:sp>
      </p:grpSp>
      <p:sp>
        <p:nvSpPr>
          <p:cNvPr id="22" name="Text 13"/>
          <p:cNvSpPr/>
          <p:nvPr/>
        </p:nvSpPr>
        <p:spPr>
          <a:xfrm>
            <a:off x="812800" y="6130627"/>
            <a:ext cx="3812282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200" b="0" i="0" dirty="0">
                <a:solidFill>
                  <a:srgbClr val="161616">
                    <a:alpha val="62000"/>
                  </a:srgbClr>
                </a:solidFill>
                <a:latin typeface="Arial" panose="020B0604020202020204" pitchFamily="34" charset="0"/>
                <a:ea typeface="Arial" panose="020B0604020202020204" pitchFamily="34" charset="-122"/>
                <a:cs typeface="Arial" pitchFamily="34" charset="-120"/>
              </a:rPr>
              <a:t>Source: Anolytics / Basic AI 3D annotation guides (2025)</a:t>
            </a:r>
            <a:endParaRPr lang="en-US" sz="1200" dirty="0"/>
          </a:p>
        </p:txBody>
      </p:sp>
      <p:sp>
        <p:nvSpPr>
          <p:cNvPr id="23" name="Shape 14"/>
          <p:cNvSpPr/>
          <p:nvPr/>
        </p:nvSpPr>
        <p:spPr>
          <a:xfrm>
            <a:off x="6426200" y="2174577"/>
            <a:ext cx="4953000" cy="3784600"/>
          </a:xfrm>
          <a:custGeom>
            <a:avLst/>
            <a:gdLst/>
            <a:ahLst/>
            <a:cxnLst/>
            <a:rect l="l" t="t" r="r" b="b"/>
            <a:pathLst>
              <a:path w="4953000" h="3784600">
                <a:moveTo>
                  <a:pt x="50800" y="0"/>
                </a:moveTo>
                <a:lnTo>
                  <a:pt x="4902200" y="0"/>
                </a:lnTo>
                <a:cubicBezTo>
                  <a:pt x="4930068" y="0"/>
                  <a:pt x="4953000" y="22932"/>
                  <a:pt x="4953000" y="50800"/>
                </a:cubicBezTo>
                <a:lnTo>
                  <a:pt x="4953000" y="3733800"/>
                </a:lnTo>
                <a:cubicBezTo>
                  <a:pt x="4953000" y="3761668"/>
                  <a:pt x="4930068" y="3784600"/>
                  <a:pt x="4902200" y="3784600"/>
                </a:cubicBezTo>
                <a:lnTo>
                  <a:pt x="50800" y="3784600"/>
                </a:lnTo>
                <a:cubicBezTo>
                  <a:pt x="22932" y="3784600"/>
                  <a:pt x="0" y="3761668"/>
                  <a:pt x="0" y="3733800"/>
                </a:cubicBezTo>
                <a:lnTo>
                  <a:pt x="0" y="50800"/>
                </a:lnTo>
                <a:cubicBezTo>
                  <a:pt x="0" y="22932"/>
                  <a:pt x="22932" y="0"/>
                  <a:pt x="50800" y="0"/>
                </a:cubicBezTo>
                <a:close/>
              </a:path>
            </a:pathLst>
          </a:custGeom>
          <a:blipFill rotWithShape="1">
            <a:blip r:embed="rId8"/>
            <a:stretch>
              <a:fillRect/>
            </a:stretch>
          </a:blipFill>
          <a:ln w="12700">
            <a:prstDash val="solid"/>
          </a:ln>
        </p:spPr>
        <p:txBody>
          <a:bodyPr wrap="none" rtlCol="0"/>
          <a:lstStyle/>
          <a:p>
            <a:pPr marL="0" indent="0">
              <a:buNone/>
            </a:pPr>
            <a:endParaRPr lang="en-US" dirty="0"/>
          </a:p>
        </p:txBody>
      </p:sp>
      <p:pic>
        <p:nvPicPr>
          <p:cNvPr id="24" name="Image 5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426200" y="5133677"/>
            <a:ext cx="4953000" cy="825500"/>
          </a:xfrm>
          <a:prstGeom prst="rect">
            <a:avLst/>
          </a:prstGeom>
        </p:spPr>
      </p:pic>
      <p:sp>
        <p:nvSpPr>
          <p:cNvPr id="25" name="Text 15"/>
          <p:cNvSpPr/>
          <p:nvPr/>
        </p:nvSpPr>
        <p:spPr>
          <a:xfrm>
            <a:off x="6654800" y="5324177"/>
            <a:ext cx="4298355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600" b="1" i="0" dirty="0">
                <a:solidFill>
                  <a:srgbClr val="FFFFFF"/>
                </a:solidFill>
                <a:latin typeface="Arial" panose="020B0604020202020204" pitchFamily="34" charset="0"/>
                <a:ea typeface="Arial" panose="020B0604020202020204" pitchFamily="34" charset="-122"/>
                <a:cs typeface="Arial" pitchFamily="34" charset="-120"/>
              </a:rPr>
              <a:t>Fusing camera + point cloud into one annotated</a:t>
            </a:r>
            <a:endParaRPr lang="en-US" sz="1600" dirty="0"/>
          </a:p>
        </p:txBody>
      </p:sp>
      <p:sp>
        <p:nvSpPr>
          <p:cNvPr id="26" name="Text 16"/>
          <p:cNvSpPr/>
          <p:nvPr/>
        </p:nvSpPr>
        <p:spPr>
          <a:xfrm>
            <a:off x="6654800" y="5559127"/>
            <a:ext cx="519410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600" b="1" i="0" dirty="0">
                <a:solidFill>
                  <a:srgbClr val="FFFFFF"/>
                </a:solidFill>
                <a:latin typeface="Arial" panose="020B0604020202020204" pitchFamily="34" charset="0"/>
                <a:ea typeface="Arial" panose="020B0604020202020204" pitchFamily="34" charset="-122"/>
                <a:cs typeface="Arial" pitchFamily="34" charset="-120"/>
              </a:rPr>
              <a:t>frame</a:t>
            </a:r>
            <a:endParaRPr lang="en-US" sz="1600" dirty="0"/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26DE0E6C-4B09-623A-1D66-2B498A9051A0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1120735" y="133895"/>
            <a:ext cx="753418" cy="753418"/>
          </a:xfrm>
          <a:prstGeom prst="rect">
            <a:avLst/>
          </a:prstGeom>
        </p:spPr>
      </p:pic>
      <p:sp>
        <p:nvSpPr>
          <p:cNvPr id="31" name="Rectangle 30">
            <a:extLst>
              <a:ext uri="{FF2B5EF4-FFF2-40B4-BE49-F238E27FC236}">
                <a16:creationId xmlns:a16="http://schemas.microsoft.com/office/drawing/2014/main" id="{1CAC4909-7286-D345-1993-8412F0448E0D}"/>
              </a:ext>
            </a:extLst>
          </p:cNvPr>
          <p:cNvSpPr/>
          <p:nvPr/>
        </p:nvSpPr>
        <p:spPr>
          <a:xfrm>
            <a:off x="4463028" y="6401198"/>
            <a:ext cx="3445431" cy="36933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IN" b="1" dirty="0">
                <a:solidFill>
                  <a:schemeClr val="bg2"/>
                </a:solidFill>
                <a:highlight>
                  <a:srgbClr val="000000"/>
                </a:highlight>
                <a:latin typeface="Cambria" panose="02040503050406030204" pitchFamily="18" charset="0"/>
                <a:ea typeface="Cambria" panose="02040503050406030204" pitchFamily="18" charset="0"/>
                <a:hlinkClick r:id="rId11"/>
              </a:rPr>
              <a:t>https://www.graveiensai.com/</a:t>
            </a:r>
            <a:endParaRPr lang="en-US" sz="5400" b="1" cap="none" spc="0" dirty="0">
              <a:ln w="12700">
                <a:solidFill>
                  <a:schemeClr val="accent3">
                    <a:lumMod val="50000"/>
                  </a:schemeClr>
                </a:solidFill>
                <a:prstDash val="solid"/>
              </a:ln>
              <a:solidFill>
                <a:schemeClr val="bg2"/>
              </a:solidFill>
              <a:effectLst>
                <a:innerShdw blurRad="177800">
                  <a:schemeClr val="accent3">
                    <a:lumMod val="50000"/>
                  </a:schemeClr>
                </a:innerShdw>
              </a:effectLst>
              <a:highlight>
                <a:srgbClr val="000000"/>
              </a:highlight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Shape 0"/>
          <p:cNvSpPr/>
          <p:nvPr/>
        </p:nvSpPr>
        <p:spPr>
          <a:xfrm>
            <a:off x="812800" y="527050"/>
            <a:ext cx="228600" cy="12700"/>
          </a:xfrm>
          <a:custGeom>
            <a:avLst/>
            <a:gdLst/>
            <a:ahLst/>
            <a:cxnLst/>
            <a:rect l="l" t="t" r="r" b="b"/>
            <a:pathLst>
              <a:path w="228600" h="12700">
                <a:moveTo>
                  <a:pt x="0" y="0"/>
                </a:moveTo>
                <a:lnTo>
                  <a:pt x="228600" y="0"/>
                </a:lnTo>
                <a:cubicBezTo>
                  <a:pt x="228600" y="0"/>
                  <a:pt x="228600" y="0"/>
                  <a:pt x="228600" y="0"/>
                </a:cubicBezTo>
                <a:lnTo>
                  <a:pt x="228600" y="12700"/>
                </a:lnTo>
                <a:cubicBezTo>
                  <a:pt x="228600" y="12700"/>
                  <a:pt x="228600" y="12700"/>
                  <a:pt x="228600" y="12700"/>
                </a:cubicBezTo>
                <a:lnTo>
                  <a:pt x="0" y="12700"/>
                </a:lnTo>
                <a:cubicBezTo>
                  <a:pt x="0" y="12700"/>
                  <a:pt x="0" y="12700"/>
                  <a:pt x="0" y="12700"/>
                </a:cubicBezTo>
                <a:lnTo>
                  <a:pt x="0" y="0"/>
                </a:lnTo>
                <a:cubicBezTo>
                  <a:pt x="0" y="0"/>
                  <a:pt x="0" y="0"/>
                  <a:pt x="0" y="0"/>
                </a:cubicBezTo>
                <a:close/>
              </a:path>
            </a:pathLst>
          </a:custGeom>
          <a:solidFill>
            <a:srgbClr val="0072C3"/>
          </a:solidFill>
        </p:spPr>
        <p:txBody>
          <a:bodyPr wrap="none" rtlCol="0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2" name="Text 1"/>
          <p:cNvSpPr/>
          <p:nvPr/>
        </p:nvSpPr>
        <p:spPr>
          <a:xfrm>
            <a:off x="1130300" y="444500"/>
            <a:ext cx="1719064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200" b="1" i="0" kern="0" spc="216" dirty="0">
                <a:solidFill>
                  <a:srgbClr val="0072C3"/>
                </a:solidFill>
                <a:latin typeface="Arial" panose="020B0604020202020204" pitchFamily="34" charset="0"/>
                <a:ea typeface="Arial" panose="020B0604020202020204" pitchFamily="34" charset="-122"/>
                <a:cs typeface="Arial" pitchFamily="34" charset="-120"/>
              </a:rPr>
              <a:t>UNIT ECONOMICS</a:t>
            </a:r>
            <a:endParaRPr lang="en-US" sz="1200" dirty="0"/>
          </a:p>
        </p:txBody>
      </p:sp>
      <p:sp>
        <p:nvSpPr>
          <p:cNvPr id="3" name="Text 2"/>
          <p:cNvSpPr/>
          <p:nvPr/>
        </p:nvSpPr>
        <p:spPr>
          <a:xfrm>
            <a:off x="812800" y="717550"/>
            <a:ext cx="6188075" cy="4572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3200" b="1" i="0" dirty="0">
                <a:solidFill>
                  <a:srgbClr val="161616"/>
                </a:solidFill>
                <a:latin typeface="Arial" panose="020B0604020202020204" pitchFamily="34" charset="0"/>
                <a:ea typeface="Arial" panose="020B0604020202020204" pitchFamily="34" charset="-122"/>
                <a:cs typeface="Arial" pitchFamily="34" charset="-120"/>
              </a:rPr>
              <a:t>Data volume vs. unit economics</a:t>
            </a:r>
            <a:endParaRPr lang="en-US" sz="3200" dirty="0"/>
          </a:p>
        </p:txBody>
      </p:sp>
      <p:sp>
        <p:nvSpPr>
          <p:cNvPr id="4" name="Text 3"/>
          <p:cNvSpPr/>
          <p:nvPr/>
        </p:nvSpPr>
        <p:spPr>
          <a:xfrm>
            <a:off x="812800" y="1337766"/>
            <a:ext cx="6234906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600" b="0" i="0" dirty="0">
                <a:solidFill>
                  <a:srgbClr val="161616">
                    <a:alpha val="62000"/>
                  </a:srgbClr>
                </a:solidFill>
                <a:latin typeface="Arial" panose="020B0604020202020204" pitchFamily="34" charset="0"/>
                <a:ea typeface="Arial" panose="020B0604020202020204" pitchFamily="34" charset="-122"/>
                <a:cs typeface="Arial" pitchFamily="34" charset="-120"/>
              </a:rPr>
              <a:t>The tension is total sensor volume against a per-object labeling price.</a:t>
            </a:r>
            <a:endParaRPr lang="en-US" sz="1600" dirty="0"/>
          </a:p>
        </p:txBody>
      </p:sp>
      <p:sp>
        <p:nvSpPr>
          <p:cNvPr id="5" name="Shape 4"/>
          <p:cNvSpPr/>
          <p:nvPr/>
        </p:nvSpPr>
        <p:spPr>
          <a:xfrm>
            <a:off x="812800" y="1879997"/>
            <a:ext cx="6731000" cy="3911600"/>
          </a:xfrm>
          <a:custGeom>
            <a:avLst/>
            <a:gdLst/>
            <a:ahLst/>
            <a:cxnLst/>
            <a:rect l="l" t="t" r="r" b="b"/>
            <a:pathLst>
              <a:path w="6731000" h="3911600">
                <a:moveTo>
                  <a:pt x="50800" y="0"/>
                </a:moveTo>
                <a:lnTo>
                  <a:pt x="6680200" y="0"/>
                </a:lnTo>
                <a:cubicBezTo>
                  <a:pt x="6708068" y="0"/>
                  <a:pt x="6731000" y="22932"/>
                  <a:pt x="6731000" y="50800"/>
                </a:cubicBezTo>
                <a:lnTo>
                  <a:pt x="6731000" y="3860800"/>
                </a:lnTo>
                <a:cubicBezTo>
                  <a:pt x="6731000" y="3888668"/>
                  <a:pt x="6708068" y="3911600"/>
                  <a:pt x="6680200" y="3911600"/>
                </a:cubicBezTo>
                <a:lnTo>
                  <a:pt x="50800" y="3911600"/>
                </a:lnTo>
                <a:cubicBezTo>
                  <a:pt x="22932" y="3911600"/>
                  <a:pt x="0" y="3888668"/>
                  <a:pt x="0" y="3860800"/>
                </a:cubicBezTo>
                <a:lnTo>
                  <a:pt x="0" y="50800"/>
                </a:lnTo>
                <a:cubicBezTo>
                  <a:pt x="0" y="22932"/>
                  <a:pt x="22932" y="0"/>
                  <a:pt x="50800" y="0"/>
                </a:cubicBezTo>
                <a:close/>
              </a:path>
            </a:pathLst>
          </a:custGeom>
          <a:solidFill>
            <a:srgbClr val="E5F6FF"/>
          </a:solidFill>
        </p:spPr>
        <p:txBody>
          <a:bodyPr wrap="none" rtlCol="0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6" name="Shape 5"/>
          <p:cNvSpPr/>
          <p:nvPr/>
        </p:nvSpPr>
        <p:spPr>
          <a:xfrm>
            <a:off x="812800" y="1879997"/>
            <a:ext cx="50800" cy="3911600"/>
          </a:xfrm>
          <a:custGeom>
            <a:avLst/>
            <a:gdLst/>
            <a:ahLst/>
            <a:cxnLst/>
            <a:rect l="l" t="t" r="r" b="b"/>
            <a:pathLst>
              <a:path w="50800" h="3911600">
                <a:moveTo>
                  <a:pt x="0" y="3860800"/>
                </a:moveTo>
                <a:lnTo>
                  <a:pt x="0" y="50800"/>
                </a:lnTo>
                <a:cubicBezTo>
                  <a:pt x="0" y="22932"/>
                  <a:pt x="22932" y="0"/>
                  <a:pt x="50800" y="0"/>
                </a:cubicBezTo>
                <a:lnTo>
                  <a:pt x="50800" y="0"/>
                </a:lnTo>
                <a:cubicBezTo>
                  <a:pt x="43833" y="0"/>
                  <a:pt x="38100" y="22932"/>
                  <a:pt x="38100" y="50800"/>
                </a:cubicBezTo>
                <a:lnTo>
                  <a:pt x="38100" y="3860800"/>
                </a:lnTo>
                <a:cubicBezTo>
                  <a:pt x="38100" y="3888668"/>
                  <a:pt x="43833" y="3911600"/>
                  <a:pt x="50800" y="3911600"/>
                </a:cubicBezTo>
                <a:lnTo>
                  <a:pt x="50800" y="3911600"/>
                </a:lnTo>
                <a:cubicBezTo>
                  <a:pt x="22932" y="3911600"/>
                  <a:pt x="0" y="3888668"/>
                  <a:pt x="0" y="3860800"/>
                </a:cubicBezTo>
                <a:close/>
              </a:path>
            </a:pathLst>
          </a:custGeom>
          <a:solidFill>
            <a:srgbClr val="002D9C"/>
          </a:solidFill>
          <a:ln w="12700">
            <a:prstDash val="solid"/>
          </a:ln>
        </p:spPr>
        <p:txBody>
          <a:bodyPr wrap="none" rtlCol="0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7" name="Text 0"/>
          <p:cNvSpPr/>
          <p:nvPr/>
        </p:nvSpPr>
        <p:spPr>
          <a:xfrm>
            <a:off x="1130300" y="2108597"/>
            <a:ext cx="3041352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600" b="1" i="0" dirty="0">
                <a:solidFill>
                  <a:srgbClr val="161616"/>
                </a:solidFill>
                <a:latin typeface="Arial" panose="020B0604020202020204" pitchFamily="34" charset="0"/>
                <a:ea typeface="Arial" panose="020B0604020202020204" pitchFamily="34" charset="-122"/>
                <a:cs typeface="Arial" pitchFamily="34" charset="-120"/>
              </a:rPr>
              <a:t>Sensor data per vehicle </a:t>
            </a:r>
            <a:r>
              <a:rPr lang="en-US" sz="1300" b="0" i="0" dirty="0">
                <a:solidFill>
                  <a:srgbClr val="161616">
                    <a:alpha val="62000"/>
                  </a:srgbClr>
                </a:solidFill>
                <a:latin typeface="Arial" panose="020B0604020202020204" pitchFamily="34" charset="0"/>
                <a:ea typeface="Arial" panose="020B0604020202020204" pitchFamily="34" charset="-122"/>
                <a:cs typeface="Arial" pitchFamily="34" charset="-120"/>
              </a:rPr>
              <a:t>· TB / day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5671542" y="2153047"/>
            <a:ext cx="1592858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200" b="0" i="0" dirty="0">
                <a:solidFill>
                  <a:srgbClr val="161616">
                    <a:alpha val="62000"/>
                  </a:srgbClr>
                </a:solidFill>
                <a:latin typeface="Arial" panose="020B0604020202020204" pitchFamily="34" charset="0"/>
                <a:ea typeface="Arial" panose="020B0604020202020204" pitchFamily="34" charset="-122"/>
                <a:cs typeface="Arial" pitchFamily="34" charset="-120"/>
              </a:rPr>
              <a:t>capture, before labeling</a:t>
            </a:r>
            <a:endParaRPr lang="en-US" sz="1200" dirty="0"/>
          </a:p>
        </p:txBody>
      </p:sp>
      <p:pic>
        <p:nvPicPr>
          <p:cNvPr id="9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0300" y="2445147"/>
            <a:ext cx="6172200" cy="3149600"/>
          </a:xfrm>
          <a:prstGeom prst="rect">
            <a:avLst/>
          </a:prstGeom>
        </p:spPr>
      </p:pic>
      <p:sp>
        <p:nvSpPr>
          <p:cNvPr id="10" name="Shape 7"/>
          <p:cNvSpPr/>
          <p:nvPr/>
        </p:nvSpPr>
        <p:spPr>
          <a:xfrm>
            <a:off x="7797800" y="1879997"/>
            <a:ext cx="3581400" cy="1750020"/>
          </a:xfrm>
          <a:custGeom>
            <a:avLst/>
            <a:gdLst/>
            <a:ahLst/>
            <a:cxnLst/>
            <a:rect l="l" t="t" r="r" b="b"/>
            <a:pathLst>
              <a:path w="3581400" h="1750020">
                <a:moveTo>
                  <a:pt x="50800" y="0"/>
                </a:moveTo>
                <a:lnTo>
                  <a:pt x="3530600" y="0"/>
                </a:lnTo>
                <a:cubicBezTo>
                  <a:pt x="3558468" y="0"/>
                  <a:pt x="3581400" y="22932"/>
                  <a:pt x="3581400" y="50800"/>
                </a:cubicBezTo>
                <a:lnTo>
                  <a:pt x="3581400" y="1699220"/>
                </a:lnTo>
                <a:cubicBezTo>
                  <a:pt x="3581400" y="1727088"/>
                  <a:pt x="3558468" y="1750020"/>
                  <a:pt x="3530600" y="1750020"/>
                </a:cubicBezTo>
                <a:lnTo>
                  <a:pt x="50800" y="1750020"/>
                </a:lnTo>
                <a:cubicBezTo>
                  <a:pt x="22932" y="1750020"/>
                  <a:pt x="0" y="1727088"/>
                  <a:pt x="0" y="1699220"/>
                </a:cubicBezTo>
                <a:lnTo>
                  <a:pt x="0" y="50800"/>
                </a:lnTo>
                <a:cubicBezTo>
                  <a:pt x="0" y="22932"/>
                  <a:pt x="22932" y="0"/>
                  <a:pt x="50800" y="0"/>
                </a:cubicBezTo>
                <a:close/>
              </a:path>
            </a:pathLst>
          </a:custGeom>
          <a:solidFill>
            <a:srgbClr val="002D9C"/>
          </a:solidFill>
        </p:spPr>
        <p:txBody>
          <a:bodyPr wrap="none" rtlCol="0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1" name="Text 8"/>
          <p:cNvSpPr/>
          <p:nvPr/>
        </p:nvSpPr>
        <p:spPr>
          <a:xfrm>
            <a:off x="8051800" y="2083197"/>
            <a:ext cx="1272282" cy="67945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4800" b="1" i="0" dirty="0">
                <a:solidFill>
                  <a:srgbClr val="FFFFFF"/>
                </a:solidFill>
                <a:latin typeface="Arial" panose="020B0604020202020204" pitchFamily="34" charset="0"/>
                <a:ea typeface="Arial" panose="020B0604020202020204" pitchFamily="34" charset="-122"/>
                <a:cs typeface="Arial" pitchFamily="34" charset="-120"/>
              </a:rPr>
              <a:t>4 TB</a:t>
            </a:r>
            <a:endParaRPr lang="en-US" sz="4800" dirty="0"/>
          </a:p>
        </p:txBody>
      </p:sp>
      <p:sp>
        <p:nvSpPr>
          <p:cNvPr id="12" name="Text 9"/>
          <p:cNvSpPr/>
          <p:nvPr/>
        </p:nvSpPr>
        <p:spPr>
          <a:xfrm>
            <a:off x="8051800" y="2845197"/>
            <a:ext cx="2922091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600" b="0" i="0" dirty="0">
                <a:solidFill>
                  <a:srgbClr val="8FD8FF"/>
                </a:solidFill>
                <a:latin typeface="Arial" panose="020B0604020202020204" pitchFamily="34" charset="0"/>
                <a:ea typeface="Arial" panose="020B0604020202020204" pitchFamily="34" charset="-122"/>
                <a:cs typeface="Arial" pitchFamily="34" charset="-120"/>
              </a:rPr>
              <a:t>generated per production AV per</a:t>
            </a:r>
            <a:endParaRPr lang="en-US" sz="1600" dirty="0"/>
          </a:p>
        </p:txBody>
      </p:sp>
      <p:sp>
        <p:nvSpPr>
          <p:cNvPr id="13" name="Text 10"/>
          <p:cNvSpPr/>
          <p:nvPr/>
        </p:nvSpPr>
        <p:spPr>
          <a:xfrm>
            <a:off x="8051800" y="3129657"/>
            <a:ext cx="327620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600" b="0" i="0" dirty="0">
                <a:solidFill>
                  <a:srgbClr val="8FD8FF"/>
                </a:solidFill>
                <a:latin typeface="Arial" panose="020B0604020202020204" pitchFamily="34" charset="0"/>
                <a:ea typeface="Arial" panose="020B0604020202020204" pitchFamily="34" charset="-122"/>
                <a:cs typeface="Arial" pitchFamily="34" charset="-120"/>
              </a:rPr>
              <a:t>day</a:t>
            </a:r>
            <a:endParaRPr lang="en-US" sz="1600" dirty="0"/>
          </a:p>
        </p:txBody>
      </p:sp>
      <p:sp>
        <p:nvSpPr>
          <p:cNvPr id="14" name="Shape 11"/>
          <p:cNvSpPr/>
          <p:nvPr/>
        </p:nvSpPr>
        <p:spPr>
          <a:xfrm>
            <a:off x="7797800" y="3782417"/>
            <a:ext cx="3581400" cy="1397000"/>
          </a:xfrm>
          <a:custGeom>
            <a:avLst/>
            <a:gdLst/>
            <a:ahLst/>
            <a:cxnLst/>
            <a:rect l="l" t="t" r="r" b="b"/>
            <a:pathLst>
              <a:path w="3581400" h="1397000">
                <a:moveTo>
                  <a:pt x="50800" y="0"/>
                </a:moveTo>
                <a:lnTo>
                  <a:pt x="3530600" y="0"/>
                </a:lnTo>
                <a:cubicBezTo>
                  <a:pt x="3558468" y="0"/>
                  <a:pt x="3581400" y="22932"/>
                  <a:pt x="3581400" y="50800"/>
                </a:cubicBezTo>
                <a:lnTo>
                  <a:pt x="3581400" y="1346200"/>
                </a:lnTo>
                <a:cubicBezTo>
                  <a:pt x="3581400" y="1374068"/>
                  <a:pt x="3558468" y="1397000"/>
                  <a:pt x="3530600" y="1397000"/>
                </a:cubicBezTo>
                <a:lnTo>
                  <a:pt x="50800" y="1397000"/>
                </a:lnTo>
                <a:cubicBezTo>
                  <a:pt x="22932" y="1397000"/>
                  <a:pt x="0" y="1374068"/>
                  <a:pt x="0" y="1346200"/>
                </a:cubicBezTo>
                <a:lnTo>
                  <a:pt x="0" y="50800"/>
                </a:lnTo>
                <a:cubicBezTo>
                  <a:pt x="0" y="22932"/>
                  <a:pt x="22932" y="0"/>
                  <a:pt x="50800" y="0"/>
                </a:cubicBezTo>
                <a:close/>
              </a:path>
            </a:pathLst>
          </a:custGeom>
          <a:solidFill>
            <a:srgbClr val="E5F6FF"/>
          </a:solidFill>
        </p:spPr>
        <p:txBody>
          <a:bodyPr wrap="none" rtlCol="0"/>
          <a:lstStyle/>
          <a:p>
            <a:pPr marL="0" indent="0">
              <a:buNone/>
            </a:pPr>
            <a:endParaRPr lang="en-US" dirty="0"/>
          </a:p>
        </p:txBody>
      </p:sp>
      <p:pic>
        <p:nvPicPr>
          <p:cNvPr id="15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51800" y="4058642"/>
            <a:ext cx="279400" cy="203200"/>
          </a:xfrm>
          <a:prstGeom prst="rect">
            <a:avLst/>
          </a:prstGeom>
        </p:spPr>
      </p:pic>
      <p:sp>
        <p:nvSpPr>
          <p:cNvPr id="16" name="Text 0"/>
          <p:cNvSpPr/>
          <p:nvPr/>
        </p:nvSpPr>
        <p:spPr>
          <a:xfrm>
            <a:off x="8432800" y="3991967"/>
            <a:ext cx="2346325" cy="33655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2400" b="1" i="0" dirty="0">
                <a:solidFill>
                  <a:srgbClr val="161616"/>
                </a:solidFill>
                <a:latin typeface="Arial" panose="020B0604020202020204" pitchFamily="34" charset="0"/>
                <a:ea typeface="Arial" panose="020B0604020202020204" pitchFamily="34" charset="-122"/>
                <a:cs typeface="Arial" pitchFamily="34" charset="-120"/>
              </a:rPr>
              <a:t>20 TB</a:t>
            </a:r>
            <a:r>
              <a:rPr lang="en-US" sz="1200" b="0" i="0" dirty="0">
                <a:solidFill>
                  <a:srgbClr val="161616">
                    <a:alpha val="62000"/>
                  </a:srgbClr>
                </a:solidFill>
                <a:latin typeface="Arial" panose="020B0604020202020204" pitchFamily="34" charset="0"/>
                <a:ea typeface="Arial" panose="020B0604020202020204" pitchFamily="34" charset="-122"/>
                <a:cs typeface="Arial" pitchFamily="34" charset="-120"/>
              </a:rPr>
              <a:t> / day · active test fleet</a:t>
            </a:r>
            <a:endParaRPr lang="en-US" sz="2400" dirty="0"/>
          </a:p>
        </p:txBody>
      </p:sp>
      <p:pic>
        <p:nvPicPr>
          <p:cNvPr id="17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51800" y="4611092"/>
            <a:ext cx="256580" cy="203200"/>
          </a:xfrm>
          <a:prstGeom prst="rect">
            <a:avLst/>
          </a:prstGeom>
        </p:spPr>
      </p:pic>
      <p:grpSp>
        <p:nvGrpSpPr>
          <p:cNvPr id="18" name="je"/>
          <p:cNvGrpSpPr/>
          <p:nvPr/>
        </p:nvGrpSpPr>
        <p:grpSpPr>
          <a:xfrm>
            <a:off x="8409980" y="4455517"/>
            <a:ext cx="2617887" cy="514350"/>
            <a:chOff x="8409980" y="4455517"/>
            <a:chExt cx="2617887" cy="514350"/>
          </a:xfrm>
        </p:grpSpPr>
        <p:sp>
          <p:nvSpPr>
            <p:cNvPr id="19" name="Text 0"/>
            <p:cNvSpPr/>
            <p:nvPr/>
          </p:nvSpPr>
          <p:spPr>
            <a:xfrm>
              <a:off x="8409980" y="4455517"/>
              <a:ext cx="2617887" cy="336550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ctr"/>
            <a:lstStyle/>
            <a:p>
              <a:pPr marL="0" indent="0" algn="l">
                <a:buNone/>
              </a:pPr>
              <a:r>
                <a:rPr lang="en-US" sz="2400" b="1" i="0" dirty="0">
                  <a:solidFill>
                    <a:srgbClr val="161616"/>
                  </a:solidFill>
                  <a:latin typeface="Arial" panose="020B0604020202020204" pitchFamily="34" charset="0"/>
                  <a:ea typeface="Arial" panose="020B0604020202020204" pitchFamily="34" charset="-122"/>
                  <a:cs typeface="Arial" pitchFamily="34" charset="-120"/>
                </a:rPr>
                <a:t>500–7,000 TB</a:t>
              </a:r>
              <a:r>
                <a:rPr lang="en-US" sz="1200" b="0" i="0" dirty="0">
                  <a:solidFill>
                    <a:srgbClr val="161616">
                      <a:alpha val="62000"/>
                    </a:srgbClr>
                  </a:solidFill>
                  <a:latin typeface="Arial" panose="020B0604020202020204" pitchFamily="34" charset="0"/>
                  <a:ea typeface="Arial" panose="020B0604020202020204" pitchFamily="34" charset="-122"/>
                  <a:cs typeface="Arial" pitchFamily="34" charset="-120"/>
                </a:rPr>
                <a:t> / vehicle /</a:t>
              </a:r>
              <a:endParaRPr lang="en-US" sz="2400" dirty="0"/>
            </a:p>
          </p:txBody>
        </p:sp>
        <p:sp>
          <p:nvSpPr>
            <p:cNvPr id="20" name="Text 1"/>
            <p:cNvSpPr/>
            <p:nvPr/>
          </p:nvSpPr>
          <p:spPr>
            <a:xfrm>
              <a:off x="8409980" y="4798417"/>
              <a:ext cx="296466" cy="171450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ctr"/>
            <a:lstStyle/>
            <a:p>
              <a:pPr marL="0" indent="0" algn="l">
                <a:buNone/>
              </a:pPr>
              <a:r>
                <a:rPr lang="en-US" sz="1200" b="0" i="0" dirty="0">
                  <a:solidFill>
                    <a:srgbClr val="161616">
                      <a:alpha val="62000"/>
                    </a:srgbClr>
                  </a:solidFill>
                  <a:latin typeface="Arial" panose="020B0604020202020204" pitchFamily="34" charset="0"/>
                  <a:ea typeface="Arial" panose="020B0604020202020204" pitchFamily="34" charset="-122"/>
                  <a:cs typeface="Arial" pitchFamily="34" charset="-120"/>
                </a:rPr>
                <a:t>year</a:t>
              </a:r>
              <a:endParaRPr lang="en-US" sz="1200" dirty="0"/>
            </a:p>
          </p:txBody>
        </p:sp>
      </p:grpSp>
      <p:sp>
        <p:nvSpPr>
          <p:cNvPr id="21" name="Shape 12"/>
          <p:cNvSpPr/>
          <p:nvPr/>
        </p:nvSpPr>
        <p:spPr>
          <a:xfrm>
            <a:off x="7797800" y="5331817"/>
            <a:ext cx="3581400" cy="958850"/>
          </a:xfrm>
          <a:custGeom>
            <a:avLst/>
            <a:gdLst/>
            <a:ahLst/>
            <a:cxnLst/>
            <a:rect l="l" t="t" r="r" b="b"/>
            <a:pathLst>
              <a:path w="3581400" h="958850">
                <a:moveTo>
                  <a:pt x="50800" y="0"/>
                </a:moveTo>
                <a:lnTo>
                  <a:pt x="3530600" y="0"/>
                </a:lnTo>
                <a:cubicBezTo>
                  <a:pt x="3558468" y="0"/>
                  <a:pt x="3581400" y="22932"/>
                  <a:pt x="3581400" y="50800"/>
                </a:cubicBezTo>
                <a:lnTo>
                  <a:pt x="3581400" y="908050"/>
                </a:lnTo>
                <a:cubicBezTo>
                  <a:pt x="3581400" y="935918"/>
                  <a:pt x="3558468" y="958850"/>
                  <a:pt x="3530600" y="958850"/>
                </a:cubicBezTo>
                <a:lnTo>
                  <a:pt x="50800" y="958850"/>
                </a:lnTo>
                <a:cubicBezTo>
                  <a:pt x="22932" y="958850"/>
                  <a:pt x="0" y="935918"/>
                  <a:pt x="0" y="908050"/>
                </a:cubicBezTo>
                <a:lnTo>
                  <a:pt x="0" y="50800"/>
                </a:lnTo>
                <a:cubicBezTo>
                  <a:pt x="0" y="22932"/>
                  <a:pt x="22932" y="0"/>
                  <a:pt x="50800" y="0"/>
                </a:cubicBezTo>
                <a:close/>
              </a:path>
            </a:pathLst>
          </a:custGeom>
          <a:solidFill>
            <a:srgbClr val="E5F6FF"/>
          </a:solidFill>
        </p:spPr>
        <p:txBody>
          <a:bodyPr wrap="none" rtlCol="0"/>
          <a:lstStyle/>
          <a:p>
            <a:pPr marL="0" indent="0">
              <a:buNone/>
            </a:pPr>
            <a:endParaRPr lang="en-US" dirty="0"/>
          </a:p>
        </p:txBody>
      </p:sp>
      <p:pic>
        <p:nvPicPr>
          <p:cNvPr id="22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51800" y="5703292"/>
            <a:ext cx="279400" cy="215900"/>
          </a:xfrm>
          <a:prstGeom prst="rect">
            <a:avLst/>
          </a:prstGeom>
        </p:spPr>
      </p:pic>
      <p:sp>
        <p:nvSpPr>
          <p:cNvPr id="23" name="Text 13"/>
          <p:cNvSpPr/>
          <p:nvPr/>
        </p:nvSpPr>
        <p:spPr>
          <a:xfrm>
            <a:off x="8432800" y="5909667"/>
            <a:ext cx="205869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200" b="0" i="0" dirty="0">
                <a:solidFill>
                  <a:srgbClr val="161616">
                    <a:alpha val="62000"/>
                  </a:srgbClr>
                </a:solidFill>
                <a:latin typeface="Arial" panose="020B0604020202020204" pitchFamily="34" charset="0"/>
                <a:ea typeface="Arial" panose="020B0604020202020204" pitchFamily="34" charset="-122"/>
                <a:cs typeface="Arial" pitchFamily="34" charset="-120"/>
              </a:rPr>
              <a:t>from, per annotated 3D cuboid</a:t>
            </a:r>
            <a:endParaRPr lang="en-US" sz="1200" dirty="0"/>
          </a:p>
        </p:txBody>
      </p:sp>
      <p:sp>
        <p:nvSpPr>
          <p:cNvPr id="24" name="Text 14"/>
          <p:cNvSpPr/>
          <p:nvPr/>
        </p:nvSpPr>
        <p:spPr>
          <a:xfrm>
            <a:off x="8432800" y="5541367"/>
            <a:ext cx="932259" cy="33655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2400" b="1" i="0" dirty="0">
                <a:solidFill>
                  <a:srgbClr val="161616"/>
                </a:solidFill>
                <a:latin typeface="Arial" panose="020B0604020202020204" pitchFamily="34" charset="0"/>
                <a:ea typeface="Arial" panose="020B0604020202020204" pitchFamily="34" charset="-122"/>
                <a:cs typeface="Arial" pitchFamily="34" charset="-120"/>
              </a:rPr>
              <a:t>$0.121</a:t>
            </a:r>
            <a:endParaRPr lang="en-US" sz="2400" dirty="0"/>
          </a:p>
        </p:txBody>
      </p:sp>
      <p:sp>
        <p:nvSpPr>
          <p:cNvPr id="25" name="Text 15"/>
          <p:cNvSpPr/>
          <p:nvPr/>
        </p:nvSpPr>
        <p:spPr>
          <a:xfrm>
            <a:off x="812800" y="5963047"/>
            <a:ext cx="3549154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200" b="0" i="0" dirty="0">
                <a:solidFill>
                  <a:srgbClr val="161616">
                    <a:alpha val="62000"/>
                  </a:srgbClr>
                </a:solidFill>
                <a:latin typeface="Arial" panose="020B0604020202020204" pitchFamily="34" charset="0"/>
                <a:ea typeface="Arial" panose="020B0604020202020204" pitchFamily="34" charset="-122"/>
                <a:cs typeface="Arial" pitchFamily="34" charset="-120"/>
              </a:rPr>
              <a:t>Source: Tuxera &amp; Premio (2025); provider 3D pricing</a:t>
            </a:r>
            <a:endParaRPr lang="en-US" sz="1200" dirty="0"/>
          </a:p>
        </p:txBody>
      </p:sp>
      <p:pic>
        <p:nvPicPr>
          <p:cNvPr id="28" name="Picture 27">
            <a:extLst>
              <a:ext uri="{FF2B5EF4-FFF2-40B4-BE49-F238E27FC236}">
                <a16:creationId xmlns:a16="http://schemas.microsoft.com/office/drawing/2014/main" id="{E5948797-7FD9-9534-CBB2-621046DDA05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120735" y="133895"/>
            <a:ext cx="753418" cy="753418"/>
          </a:xfrm>
          <a:prstGeom prst="rect">
            <a:avLst/>
          </a:prstGeom>
        </p:spPr>
      </p:pic>
      <p:sp>
        <p:nvSpPr>
          <p:cNvPr id="30" name="Rectangle 29">
            <a:extLst>
              <a:ext uri="{FF2B5EF4-FFF2-40B4-BE49-F238E27FC236}">
                <a16:creationId xmlns:a16="http://schemas.microsoft.com/office/drawing/2014/main" id="{3BBEDD03-D751-4625-4DCF-21387BA04108}"/>
              </a:ext>
            </a:extLst>
          </p:cNvPr>
          <p:cNvSpPr/>
          <p:nvPr/>
        </p:nvSpPr>
        <p:spPr>
          <a:xfrm>
            <a:off x="4463028" y="6401198"/>
            <a:ext cx="3445431" cy="36933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IN" b="1" dirty="0">
                <a:solidFill>
                  <a:schemeClr val="bg2"/>
                </a:solidFill>
                <a:highlight>
                  <a:srgbClr val="000000"/>
                </a:highlight>
                <a:latin typeface="Cambria" panose="02040503050406030204" pitchFamily="18" charset="0"/>
                <a:ea typeface="Cambria" panose="02040503050406030204" pitchFamily="18" charset="0"/>
                <a:hlinkClick r:id="rId8"/>
              </a:rPr>
              <a:t>https://www.graveiensai.com/</a:t>
            </a:r>
            <a:endParaRPr lang="en-US" sz="5400" b="1" cap="none" spc="0" dirty="0">
              <a:ln w="12700">
                <a:solidFill>
                  <a:schemeClr val="accent3">
                    <a:lumMod val="50000"/>
                  </a:schemeClr>
                </a:solidFill>
                <a:prstDash val="solid"/>
              </a:ln>
              <a:solidFill>
                <a:schemeClr val="bg2"/>
              </a:solidFill>
              <a:effectLst>
                <a:innerShdw blurRad="177800">
                  <a:schemeClr val="accent3">
                    <a:lumMod val="50000"/>
                  </a:schemeClr>
                </a:innerShdw>
              </a:effectLst>
              <a:highlight>
                <a:srgbClr val="000000"/>
              </a:highlight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Shape 0"/>
          <p:cNvSpPr/>
          <p:nvPr/>
        </p:nvSpPr>
        <p:spPr>
          <a:xfrm>
            <a:off x="812800" y="527050"/>
            <a:ext cx="228600" cy="12700"/>
          </a:xfrm>
          <a:custGeom>
            <a:avLst/>
            <a:gdLst/>
            <a:ahLst/>
            <a:cxnLst/>
            <a:rect l="l" t="t" r="r" b="b"/>
            <a:pathLst>
              <a:path w="228600" h="12700">
                <a:moveTo>
                  <a:pt x="0" y="0"/>
                </a:moveTo>
                <a:lnTo>
                  <a:pt x="228600" y="0"/>
                </a:lnTo>
                <a:cubicBezTo>
                  <a:pt x="228600" y="0"/>
                  <a:pt x="228600" y="0"/>
                  <a:pt x="228600" y="0"/>
                </a:cubicBezTo>
                <a:lnTo>
                  <a:pt x="228600" y="12700"/>
                </a:lnTo>
                <a:cubicBezTo>
                  <a:pt x="228600" y="12700"/>
                  <a:pt x="228600" y="12700"/>
                  <a:pt x="228600" y="12700"/>
                </a:cubicBezTo>
                <a:lnTo>
                  <a:pt x="0" y="12700"/>
                </a:lnTo>
                <a:cubicBezTo>
                  <a:pt x="0" y="12700"/>
                  <a:pt x="0" y="12700"/>
                  <a:pt x="0" y="12700"/>
                </a:cubicBezTo>
                <a:lnTo>
                  <a:pt x="0" y="0"/>
                </a:lnTo>
                <a:cubicBezTo>
                  <a:pt x="0" y="0"/>
                  <a:pt x="0" y="0"/>
                  <a:pt x="0" y="0"/>
                </a:cubicBezTo>
                <a:close/>
              </a:path>
            </a:pathLst>
          </a:custGeom>
          <a:solidFill>
            <a:srgbClr val="0072C3"/>
          </a:solidFill>
        </p:spPr>
        <p:txBody>
          <a:bodyPr wrap="none" rtlCol="0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2" name="Text 1"/>
          <p:cNvSpPr/>
          <p:nvPr/>
        </p:nvSpPr>
        <p:spPr>
          <a:xfrm>
            <a:off x="1130300" y="444500"/>
            <a:ext cx="90557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200" b="1" i="0" kern="0" spc="216" dirty="0">
                <a:solidFill>
                  <a:srgbClr val="0072C3"/>
                </a:solidFill>
                <a:latin typeface="Arial" panose="020B0604020202020204" pitchFamily="34" charset="0"/>
                <a:ea typeface="Arial" panose="020B0604020202020204" pitchFamily="34" charset="-122"/>
                <a:cs typeface="Arial" pitchFamily="34" charset="-120"/>
              </a:rPr>
              <a:t>PIPELINE</a:t>
            </a:r>
            <a:endParaRPr lang="en-US" sz="1200" dirty="0"/>
          </a:p>
        </p:txBody>
      </p:sp>
      <p:sp>
        <p:nvSpPr>
          <p:cNvPr id="3" name="Text 2"/>
          <p:cNvSpPr/>
          <p:nvPr/>
        </p:nvSpPr>
        <p:spPr>
          <a:xfrm>
            <a:off x="812800" y="717550"/>
            <a:ext cx="5735042" cy="4572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3200" b="1" i="0" dirty="0">
                <a:solidFill>
                  <a:srgbClr val="161616"/>
                </a:solidFill>
                <a:latin typeface="Arial" panose="020B0604020202020204" pitchFamily="34" charset="0"/>
                <a:ea typeface="Arial" panose="020B0604020202020204" pitchFamily="34" charset="-122"/>
                <a:cs typeface="Arial" pitchFamily="34" charset="-120"/>
              </a:rPr>
              <a:t>Inside the annotation pipeline</a:t>
            </a:r>
            <a:endParaRPr lang="en-US" sz="3200" dirty="0"/>
          </a:p>
        </p:txBody>
      </p:sp>
      <p:sp>
        <p:nvSpPr>
          <p:cNvPr id="4" name="Text 3"/>
          <p:cNvSpPr/>
          <p:nvPr/>
        </p:nvSpPr>
        <p:spPr>
          <a:xfrm>
            <a:off x="812800" y="1337766"/>
            <a:ext cx="9216231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600" b="0" i="0" dirty="0">
                <a:solidFill>
                  <a:srgbClr val="161616">
                    <a:alpha val="62000"/>
                  </a:srgbClr>
                </a:solidFill>
                <a:latin typeface="Arial" panose="020B0604020202020204" pitchFamily="34" charset="0"/>
                <a:ea typeface="Arial" panose="020B0604020202020204" pitchFamily="34" charset="-122"/>
                <a:cs typeface="Arial" pitchFamily="34" charset="-120"/>
              </a:rPr>
              <a:t>Five stages turn raw sensor capture into a training-ready dataset — with quality control built in at every</a:t>
            </a:r>
            <a:endParaRPr lang="en-US" sz="1600" dirty="0"/>
          </a:p>
        </p:txBody>
      </p:sp>
      <p:sp>
        <p:nvSpPr>
          <p:cNvPr id="5" name="Text 4"/>
          <p:cNvSpPr/>
          <p:nvPr/>
        </p:nvSpPr>
        <p:spPr>
          <a:xfrm>
            <a:off x="812800" y="1632347"/>
            <a:ext cx="440531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600" b="0" i="0" dirty="0">
                <a:solidFill>
                  <a:srgbClr val="161616">
                    <a:alpha val="62000"/>
                  </a:srgbClr>
                </a:solidFill>
                <a:latin typeface="Arial" panose="020B0604020202020204" pitchFamily="34" charset="0"/>
                <a:ea typeface="Arial" panose="020B0604020202020204" pitchFamily="34" charset="-122"/>
                <a:cs typeface="Arial" pitchFamily="34" charset="-120"/>
              </a:rPr>
              <a:t>step.</a:t>
            </a:r>
            <a:endParaRPr lang="en-US" sz="1600" dirty="0"/>
          </a:p>
        </p:txBody>
      </p:sp>
      <p:sp>
        <p:nvSpPr>
          <p:cNvPr id="6" name="Shape 5"/>
          <p:cNvSpPr/>
          <p:nvPr/>
        </p:nvSpPr>
        <p:spPr>
          <a:xfrm>
            <a:off x="812800" y="2225377"/>
            <a:ext cx="10566400" cy="2716411"/>
          </a:xfrm>
          <a:custGeom>
            <a:avLst/>
            <a:gdLst/>
            <a:ahLst/>
            <a:cxnLst/>
            <a:rect l="l" t="t" r="r" b="b"/>
            <a:pathLst>
              <a:path w="10566400" h="2716411">
                <a:moveTo>
                  <a:pt x="63500" y="0"/>
                </a:moveTo>
                <a:lnTo>
                  <a:pt x="10502900" y="0"/>
                </a:lnTo>
                <a:cubicBezTo>
                  <a:pt x="10537735" y="0"/>
                  <a:pt x="10566400" y="28665"/>
                  <a:pt x="10566400" y="63500"/>
                </a:cubicBezTo>
                <a:lnTo>
                  <a:pt x="10566400" y="2652911"/>
                </a:lnTo>
                <a:cubicBezTo>
                  <a:pt x="10566400" y="2687746"/>
                  <a:pt x="10537735" y="2716411"/>
                  <a:pt x="10502900" y="2716411"/>
                </a:cubicBezTo>
                <a:lnTo>
                  <a:pt x="63500" y="2716411"/>
                </a:lnTo>
                <a:cubicBezTo>
                  <a:pt x="28665" y="2716411"/>
                  <a:pt x="0" y="2687746"/>
                  <a:pt x="0" y="2652911"/>
                </a:cubicBezTo>
                <a:lnTo>
                  <a:pt x="0" y="63500"/>
                </a:lnTo>
                <a:cubicBezTo>
                  <a:pt x="0" y="28665"/>
                  <a:pt x="28665" y="0"/>
                  <a:pt x="63500" y="0"/>
                </a:cubicBezTo>
                <a:close/>
              </a:path>
            </a:pathLst>
          </a:custGeom>
          <a:solidFill>
            <a:srgbClr val="002D9C"/>
          </a:solidFill>
        </p:spPr>
        <p:txBody>
          <a:bodyPr wrap="none" rtlCol="0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7" name="Shape 6"/>
          <p:cNvSpPr/>
          <p:nvPr/>
        </p:nvSpPr>
        <p:spPr>
          <a:xfrm>
            <a:off x="1724025" y="2587327"/>
            <a:ext cx="546100" cy="546100"/>
          </a:xfrm>
          <a:prstGeom prst="ellipse">
            <a:avLst/>
          </a:prstGeom>
          <a:solidFill>
            <a:srgbClr val="0B3FB0"/>
          </a:solidFill>
          <a:ln w="12700">
            <a:solidFill>
              <a:srgbClr val="48C6FF"/>
            </a:solidFill>
            <a:prstDash val="solid"/>
          </a:ln>
        </p:spPr>
        <p:txBody>
          <a:bodyPr wrap="none" rtlCol="0"/>
          <a:lstStyle/>
          <a:p>
            <a:pPr marL="0" indent="0">
              <a:buNone/>
            </a:pPr>
            <a:endParaRPr lang="en-US" dirty="0"/>
          </a:p>
        </p:txBody>
      </p:sp>
      <p:pic>
        <p:nvPicPr>
          <p:cNvPr id="8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76425" y="2739727"/>
            <a:ext cx="241300" cy="241300"/>
          </a:xfrm>
          <a:prstGeom prst="rect">
            <a:avLst/>
          </a:prstGeom>
        </p:spPr>
      </p:pic>
      <p:sp>
        <p:nvSpPr>
          <p:cNvPr id="9" name="Text 7"/>
          <p:cNvSpPr/>
          <p:nvPr/>
        </p:nvSpPr>
        <p:spPr>
          <a:xfrm>
            <a:off x="1897063" y="3279477"/>
            <a:ext cx="200025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buNone/>
            </a:pPr>
            <a:r>
              <a:rPr lang="en-US" sz="1200" b="0" i="0" kern="0" spc="120" dirty="0">
                <a:solidFill>
                  <a:srgbClr val="8FD8FF"/>
                </a:solidFill>
                <a:latin typeface="Arial" panose="020B0604020202020204" pitchFamily="34" charset="0"/>
                <a:ea typeface="Arial" panose="020B0604020202020204" pitchFamily="34" charset="-122"/>
                <a:cs typeface="Arial" pitchFamily="34" charset="-120"/>
              </a:rPr>
              <a:t>01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1211163" y="3520777"/>
            <a:ext cx="1571823" cy="2413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buNone/>
            </a:pPr>
            <a:r>
              <a:rPr lang="en-US" sz="1700" b="1" i="0" dirty="0">
                <a:solidFill>
                  <a:srgbClr val="FFFFFF"/>
                </a:solidFill>
                <a:latin typeface="Arial" panose="020B0604020202020204" pitchFamily="34" charset="0"/>
                <a:ea typeface="Arial" panose="020B0604020202020204" pitchFamily="34" charset="-122"/>
                <a:cs typeface="Arial" pitchFamily="34" charset="-120"/>
              </a:rPr>
              <a:t>Sensor capture</a:t>
            </a:r>
            <a:endParaRPr lang="en-US" sz="1700" dirty="0"/>
          </a:p>
        </p:txBody>
      </p:sp>
      <p:sp>
        <p:nvSpPr>
          <p:cNvPr id="11" name="Text 9"/>
          <p:cNvSpPr/>
          <p:nvPr/>
        </p:nvSpPr>
        <p:spPr>
          <a:xfrm>
            <a:off x="1276747" y="3873202"/>
            <a:ext cx="1440656" cy="1905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buNone/>
            </a:pPr>
            <a:r>
              <a:rPr lang="en-US" sz="1300" b="0" i="0" dirty="0">
                <a:solidFill>
                  <a:srgbClr val="CFE6FF"/>
                </a:solidFill>
                <a:latin typeface="Arial" panose="020B0604020202020204" pitchFamily="34" charset="0"/>
                <a:ea typeface="Arial" panose="020B0604020202020204" pitchFamily="34" charset="-122"/>
                <a:cs typeface="Arial" pitchFamily="34" charset="-120"/>
              </a:rPr>
              <a:t>Fleets log cameras,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1464866" y="4104283"/>
            <a:ext cx="1064419" cy="1905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buNone/>
            </a:pPr>
            <a:r>
              <a:rPr lang="en-US" sz="1300" b="0" i="0" dirty="0">
                <a:solidFill>
                  <a:srgbClr val="CFE6FF"/>
                </a:solidFill>
                <a:latin typeface="Arial" panose="020B0604020202020204" pitchFamily="34" charset="0"/>
                <a:ea typeface="Arial" panose="020B0604020202020204" pitchFamily="34" charset="-122"/>
                <a:cs typeface="Arial" pitchFamily="34" charset="-120"/>
              </a:rPr>
              <a:t>LiDAR &amp; radar</a:t>
            </a:r>
            <a:endParaRPr lang="en-US" sz="1300" dirty="0"/>
          </a:p>
        </p:txBody>
      </p:sp>
      <p:pic>
        <p:nvPicPr>
          <p:cNvPr id="1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27350" y="3475633"/>
            <a:ext cx="215900" cy="215900"/>
          </a:xfrm>
          <a:prstGeom prst="rect">
            <a:avLst/>
          </a:prstGeom>
        </p:spPr>
      </p:pic>
      <p:sp>
        <p:nvSpPr>
          <p:cNvPr id="14" name="Shape 11"/>
          <p:cNvSpPr/>
          <p:nvPr/>
        </p:nvSpPr>
        <p:spPr>
          <a:xfrm>
            <a:off x="3773487" y="2587327"/>
            <a:ext cx="546100" cy="546100"/>
          </a:xfrm>
          <a:prstGeom prst="ellipse">
            <a:avLst/>
          </a:prstGeom>
          <a:solidFill>
            <a:srgbClr val="0B3FB0"/>
          </a:solidFill>
          <a:ln w="12700">
            <a:solidFill>
              <a:srgbClr val="48C6FF"/>
            </a:solidFill>
            <a:prstDash val="solid"/>
          </a:ln>
        </p:spPr>
        <p:txBody>
          <a:bodyPr wrap="none" rtlCol="0"/>
          <a:lstStyle/>
          <a:p>
            <a:pPr marL="0" indent="0">
              <a:buNone/>
            </a:pPr>
            <a:endParaRPr lang="en-US" dirty="0"/>
          </a:p>
        </p:txBody>
      </p:sp>
      <p:pic>
        <p:nvPicPr>
          <p:cNvPr id="15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10806" y="2739727"/>
            <a:ext cx="271463" cy="241300"/>
          </a:xfrm>
          <a:prstGeom prst="rect">
            <a:avLst/>
          </a:prstGeom>
        </p:spPr>
      </p:pic>
      <p:sp>
        <p:nvSpPr>
          <p:cNvPr id="16" name="Text 12"/>
          <p:cNvSpPr/>
          <p:nvPr/>
        </p:nvSpPr>
        <p:spPr>
          <a:xfrm>
            <a:off x="3946525" y="3279477"/>
            <a:ext cx="200025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buNone/>
            </a:pPr>
            <a:r>
              <a:rPr lang="en-US" sz="1200" b="0" i="0" kern="0" spc="120" dirty="0">
                <a:solidFill>
                  <a:srgbClr val="8FD8FF"/>
                </a:solidFill>
                <a:latin typeface="Arial" panose="020B0604020202020204" pitchFamily="34" charset="0"/>
                <a:ea typeface="Arial" panose="020B0604020202020204" pitchFamily="34" charset="-122"/>
                <a:cs typeface="Arial" pitchFamily="34" charset="-120"/>
              </a:rPr>
              <a:t>02</a:t>
            </a:r>
            <a:endParaRPr lang="en-US" sz="1200" dirty="0"/>
          </a:p>
        </p:txBody>
      </p:sp>
      <p:sp>
        <p:nvSpPr>
          <p:cNvPr id="17" name="Text 13"/>
          <p:cNvSpPr/>
          <p:nvPr/>
        </p:nvSpPr>
        <p:spPr>
          <a:xfrm>
            <a:off x="3764756" y="3520777"/>
            <a:ext cx="563563" cy="2413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buNone/>
            </a:pPr>
            <a:r>
              <a:rPr lang="en-US" sz="1700" b="1" i="0" dirty="0">
                <a:solidFill>
                  <a:srgbClr val="FFFFFF"/>
                </a:solidFill>
                <a:latin typeface="Arial" panose="020B0604020202020204" pitchFamily="34" charset="0"/>
                <a:ea typeface="Arial" panose="020B0604020202020204" pitchFamily="34" charset="-122"/>
                <a:cs typeface="Arial" pitchFamily="34" charset="-120"/>
              </a:rPr>
              <a:t>Auto-</a:t>
            </a:r>
            <a:endParaRPr lang="en-US" sz="1700" dirty="0"/>
          </a:p>
        </p:txBody>
      </p:sp>
      <p:sp>
        <p:nvSpPr>
          <p:cNvPr id="18" name="Text 14"/>
          <p:cNvSpPr/>
          <p:nvPr/>
        </p:nvSpPr>
        <p:spPr>
          <a:xfrm>
            <a:off x="3470672" y="3790652"/>
            <a:ext cx="1151731" cy="2413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buNone/>
            </a:pPr>
            <a:r>
              <a:rPr lang="en-US" sz="1700" b="1" i="0" dirty="0">
                <a:solidFill>
                  <a:srgbClr val="FFFFFF"/>
                </a:solidFill>
                <a:latin typeface="Arial" panose="020B0604020202020204" pitchFamily="34" charset="0"/>
                <a:ea typeface="Arial" panose="020B0604020202020204" pitchFamily="34" charset="-122"/>
                <a:cs typeface="Arial" pitchFamily="34" charset="-120"/>
              </a:rPr>
              <a:t>prelabeling</a:t>
            </a:r>
            <a:endParaRPr lang="en-US" sz="1700" dirty="0"/>
          </a:p>
        </p:txBody>
      </p:sp>
      <p:sp>
        <p:nvSpPr>
          <p:cNvPr id="19" name="Text 15"/>
          <p:cNvSpPr/>
          <p:nvPr/>
        </p:nvSpPr>
        <p:spPr>
          <a:xfrm>
            <a:off x="3271044" y="4143077"/>
            <a:ext cx="1550888" cy="1905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buNone/>
            </a:pPr>
            <a:r>
              <a:rPr lang="en-US" sz="1300" b="0" i="0" dirty="0">
                <a:solidFill>
                  <a:srgbClr val="CFE6FF"/>
                </a:solidFill>
                <a:latin typeface="Arial" panose="020B0604020202020204" pitchFamily="34" charset="0"/>
                <a:ea typeface="Arial" panose="020B0604020202020204" pitchFamily="34" charset="-122"/>
                <a:cs typeface="Arial" pitchFamily="34" charset="-120"/>
              </a:rPr>
              <a:t>Models draft boxes &amp;</a:t>
            </a:r>
            <a:endParaRPr lang="en-US" sz="1300" dirty="0"/>
          </a:p>
        </p:txBody>
      </p:sp>
      <p:sp>
        <p:nvSpPr>
          <p:cNvPr id="20" name="Text 16"/>
          <p:cNvSpPr/>
          <p:nvPr/>
        </p:nvSpPr>
        <p:spPr>
          <a:xfrm>
            <a:off x="3808016" y="4374158"/>
            <a:ext cx="477044" cy="1905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buNone/>
            </a:pPr>
            <a:r>
              <a:rPr lang="en-US" sz="1300" b="0" i="0" dirty="0">
                <a:solidFill>
                  <a:srgbClr val="CFE6FF"/>
                </a:solidFill>
                <a:latin typeface="Arial" panose="020B0604020202020204" pitchFamily="34" charset="0"/>
                <a:ea typeface="Arial" panose="020B0604020202020204" pitchFamily="34" charset="-122"/>
                <a:cs typeface="Arial" pitchFamily="34" charset="-120"/>
              </a:rPr>
              <a:t>masks</a:t>
            </a:r>
            <a:endParaRPr lang="en-US" sz="1300" dirty="0"/>
          </a:p>
        </p:txBody>
      </p:sp>
      <p:pic>
        <p:nvPicPr>
          <p:cNvPr id="21" name="Image 3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76813" y="3475633"/>
            <a:ext cx="215900" cy="215900"/>
          </a:xfrm>
          <a:prstGeom prst="rect">
            <a:avLst/>
          </a:prstGeom>
        </p:spPr>
      </p:pic>
      <p:sp>
        <p:nvSpPr>
          <p:cNvPr id="22" name="Shape 17"/>
          <p:cNvSpPr/>
          <p:nvPr/>
        </p:nvSpPr>
        <p:spPr>
          <a:xfrm>
            <a:off x="5822950" y="2587327"/>
            <a:ext cx="546100" cy="546100"/>
          </a:xfrm>
          <a:prstGeom prst="ellipse">
            <a:avLst/>
          </a:prstGeom>
          <a:solidFill>
            <a:srgbClr val="0B3FB0"/>
          </a:solidFill>
          <a:ln w="12700">
            <a:solidFill>
              <a:srgbClr val="48C6FF"/>
            </a:solidFill>
            <a:prstDash val="solid"/>
          </a:ln>
        </p:spPr>
        <p:txBody>
          <a:bodyPr wrap="none" rtlCol="0"/>
          <a:lstStyle/>
          <a:p>
            <a:pPr marL="0" indent="0">
              <a:buNone/>
            </a:pPr>
            <a:endParaRPr lang="en-US" dirty="0"/>
          </a:p>
        </p:txBody>
      </p:sp>
      <p:pic>
        <p:nvPicPr>
          <p:cNvPr id="23" name="Image 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45188" y="2739727"/>
            <a:ext cx="301625" cy="241300"/>
          </a:xfrm>
          <a:prstGeom prst="rect">
            <a:avLst/>
          </a:prstGeom>
        </p:spPr>
      </p:pic>
      <p:sp>
        <p:nvSpPr>
          <p:cNvPr id="24" name="Text 18"/>
          <p:cNvSpPr/>
          <p:nvPr/>
        </p:nvSpPr>
        <p:spPr>
          <a:xfrm>
            <a:off x="5995987" y="3279477"/>
            <a:ext cx="200025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buNone/>
            </a:pPr>
            <a:r>
              <a:rPr lang="en-US" sz="1200" b="0" i="0" kern="0" spc="120" dirty="0">
                <a:solidFill>
                  <a:srgbClr val="8FD8FF"/>
                </a:solidFill>
                <a:latin typeface="Arial" panose="020B0604020202020204" pitchFamily="34" charset="0"/>
                <a:ea typeface="Arial" panose="020B0604020202020204" pitchFamily="34" charset="-122"/>
                <a:cs typeface="Arial" pitchFamily="34" charset="-120"/>
              </a:rPr>
              <a:t>03</a:t>
            </a:r>
            <a:endParaRPr lang="en-US" sz="1200" dirty="0"/>
          </a:p>
        </p:txBody>
      </p:sp>
      <p:sp>
        <p:nvSpPr>
          <p:cNvPr id="25" name="Text 19"/>
          <p:cNvSpPr/>
          <p:nvPr/>
        </p:nvSpPr>
        <p:spPr>
          <a:xfrm>
            <a:off x="5364063" y="3520777"/>
            <a:ext cx="1463873" cy="2413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buNone/>
            </a:pPr>
            <a:r>
              <a:rPr lang="en-US" sz="1700" b="1" i="0" dirty="0">
                <a:solidFill>
                  <a:srgbClr val="FFFFFF"/>
                </a:solidFill>
                <a:latin typeface="Arial" panose="020B0604020202020204" pitchFamily="34" charset="0"/>
                <a:ea typeface="Arial" panose="020B0604020202020204" pitchFamily="34" charset="-122"/>
                <a:cs typeface="Arial" pitchFamily="34" charset="-120"/>
              </a:rPr>
              <a:t>Human review</a:t>
            </a:r>
            <a:endParaRPr lang="en-US" sz="1700" dirty="0"/>
          </a:p>
        </p:txBody>
      </p:sp>
      <p:sp>
        <p:nvSpPr>
          <p:cNvPr id="26" name="Text 20"/>
          <p:cNvSpPr/>
          <p:nvPr/>
        </p:nvSpPr>
        <p:spPr>
          <a:xfrm>
            <a:off x="5343525" y="3873202"/>
            <a:ext cx="1504950" cy="1905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buNone/>
            </a:pPr>
            <a:r>
              <a:rPr lang="en-US" sz="1300" b="0" i="0" dirty="0">
                <a:solidFill>
                  <a:srgbClr val="CFE6FF"/>
                </a:solidFill>
                <a:latin typeface="Arial" panose="020B0604020202020204" pitchFamily="34" charset="0"/>
                <a:ea typeface="Arial" panose="020B0604020202020204" pitchFamily="34" charset="-122"/>
                <a:cs typeface="Arial" pitchFamily="34" charset="-120"/>
              </a:rPr>
              <a:t>Annotators correct &amp;</a:t>
            </a:r>
            <a:endParaRPr lang="en-US" sz="1300" dirty="0"/>
          </a:p>
        </p:txBody>
      </p:sp>
      <p:sp>
        <p:nvSpPr>
          <p:cNvPr id="27" name="Text 21"/>
          <p:cNvSpPr/>
          <p:nvPr/>
        </p:nvSpPr>
        <p:spPr>
          <a:xfrm>
            <a:off x="5889427" y="4104283"/>
            <a:ext cx="413048" cy="1905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buNone/>
            </a:pPr>
            <a:r>
              <a:rPr lang="en-US" sz="1300" b="0" i="0" dirty="0">
                <a:solidFill>
                  <a:srgbClr val="CFE6FF"/>
                </a:solidFill>
                <a:latin typeface="Arial" panose="020B0604020202020204" pitchFamily="34" charset="0"/>
                <a:ea typeface="Arial" panose="020B0604020202020204" pitchFamily="34" charset="-122"/>
                <a:cs typeface="Arial" pitchFamily="34" charset="-120"/>
              </a:rPr>
              <a:t>refine</a:t>
            </a:r>
            <a:endParaRPr lang="en-US" sz="1300" dirty="0"/>
          </a:p>
        </p:txBody>
      </p:sp>
      <p:pic>
        <p:nvPicPr>
          <p:cNvPr id="28" name="Image 5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26275" y="3475633"/>
            <a:ext cx="215900" cy="215900"/>
          </a:xfrm>
          <a:prstGeom prst="rect">
            <a:avLst/>
          </a:prstGeom>
        </p:spPr>
      </p:pic>
      <p:sp>
        <p:nvSpPr>
          <p:cNvPr id="29" name="Shape 22"/>
          <p:cNvSpPr/>
          <p:nvPr/>
        </p:nvSpPr>
        <p:spPr>
          <a:xfrm>
            <a:off x="7872413" y="2587327"/>
            <a:ext cx="546100" cy="546100"/>
          </a:xfrm>
          <a:prstGeom prst="ellipse">
            <a:avLst/>
          </a:prstGeom>
          <a:solidFill>
            <a:srgbClr val="0B3FB0"/>
          </a:solidFill>
          <a:ln w="12700">
            <a:solidFill>
              <a:srgbClr val="48C6FF"/>
            </a:solidFill>
            <a:prstDash val="solid"/>
          </a:ln>
        </p:spPr>
        <p:txBody>
          <a:bodyPr wrap="none" rtlCol="0"/>
          <a:lstStyle/>
          <a:p>
            <a:pPr marL="0" indent="0">
              <a:buNone/>
            </a:pPr>
            <a:endParaRPr lang="en-US" dirty="0"/>
          </a:p>
        </p:txBody>
      </p:sp>
      <p:pic>
        <p:nvPicPr>
          <p:cNvPr id="30" name="Image 6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054975" y="2739727"/>
            <a:ext cx="241300" cy="241300"/>
          </a:xfrm>
          <a:prstGeom prst="rect">
            <a:avLst/>
          </a:prstGeom>
        </p:spPr>
      </p:pic>
      <p:sp>
        <p:nvSpPr>
          <p:cNvPr id="31" name="Text 23"/>
          <p:cNvSpPr/>
          <p:nvPr/>
        </p:nvSpPr>
        <p:spPr>
          <a:xfrm>
            <a:off x="8045450" y="3279477"/>
            <a:ext cx="200025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buNone/>
            </a:pPr>
            <a:r>
              <a:rPr lang="en-US" sz="1200" b="0" i="0" kern="0" spc="120" dirty="0">
                <a:solidFill>
                  <a:srgbClr val="8FD8FF"/>
                </a:solidFill>
                <a:latin typeface="Arial" panose="020B0604020202020204" pitchFamily="34" charset="0"/>
                <a:ea typeface="Arial" panose="020B0604020202020204" pitchFamily="34" charset="-122"/>
                <a:cs typeface="Arial" pitchFamily="34" charset="-120"/>
              </a:rPr>
              <a:t>04</a:t>
            </a:r>
            <a:endParaRPr lang="en-US" sz="1200" dirty="0"/>
          </a:p>
        </p:txBody>
      </p:sp>
      <p:sp>
        <p:nvSpPr>
          <p:cNvPr id="32" name="Text 24"/>
          <p:cNvSpPr/>
          <p:nvPr/>
        </p:nvSpPr>
        <p:spPr>
          <a:xfrm>
            <a:off x="7359948" y="3520777"/>
            <a:ext cx="1570930" cy="2413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buNone/>
            </a:pPr>
            <a:r>
              <a:rPr lang="en-US" sz="1700" b="1" i="0" dirty="0">
                <a:solidFill>
                  <a:srgbClr val="FFFFFF"/>
                </a:solidFill>
                <a:latin typeface="Arial" panose="020B0604020202020204" pitchFamily="34" charset="0"/>
                <a:ea typeface="Arial" panose="020B0604020202020204" pitchFamily="34" charset="-122"/>
                <a:cs typeface="Arial" pitchFamily="34" charset="-120"/>
              </a:rPr>
              <a:t>Multi-round QA</a:t>
            </a:r>
            <a:endParaRPr lang="en-US" sz="1700" dirty="0"/>
          </a:p>
        </p:txBody>
      </p:sp>
      <p:sp>
        <p:nvSpPr>
          <p:cNvPr id="33" name="Text 25"/>
          <p:cNvSpPr/>
          <p:nvPr/>
        </p:nvSpPr>
        <p:spPr>
          <a:xfrm>
            <a:off x="7617817" y="3873202"/>
            <a:ext cx="1055291" cy="1905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buNone/>
            </a:pPr>
            <a:r>
              <a:rPr lang="en-US" sz="1300" b="0" i="0" dirty="0">
                <a:solidFill>
                  <a:srgbClr val="CFE6FF"/>
                </a:solidFill>
                <a:latin typeface="Arial" panose="020B0604020202020204" pitchFamily="34" charset="0"/>
                <a:ea typeface="Arial" panose="020B0604020202020204" pitchFamily="34" charset="-122"/>
                <a:cs typeface="Arial" pitchFamily="34" charset="-120"/>
              </a:rPr>
              <a:t>Consistency &amp;</a:t>
            </a:r>
            <a:endParaRPr lang="en-US" sz="1300" dirty="0"/>
          </a:p>
        </p:txBody>
      </p:sp>
      <p:sp>
        <p:nvSpPr>
          <p:cNvPr id="34" name="Text 26"/>
          <p:cNvSpPr/>
          <p:nvPr/>
        </p:nvSpPr>
        <p:spPr>
          <a:xfrm>
            <a:off x="7470874" y="4104283"/>
            <a:ext cx="1349077" cy="1905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buNone/>
            </a:pPr>
            <a:r>
              <a:rPr lang="en-US" sz="1300" b="0" i="0" dirty="0">
                <a:solidFill>
                  <a:srgbClr val="CFE6FF"/>
                </a:solidFill>
                <a:latin typeface="Arial" panose="020B0604020202020204" pitchFamily="34" charset="0"/>
                <a:ea typeface="Arial" panose="020B0604020202020204" pitchFamily="34" charset="-122"/>
                <a:cs typeface="Arial" pitchFamily="34" charset="-120"/>
              </a:rPr>
              <a:t>agreement checks</a:t>
            </a:r>
            <a:endParaRPr lang="en-US" sz="1300" dirty="0"/>
          </a:p>
        </p:txBody>
      </p:sp>
      <p:pic>
        <p:nvPicPr>
          <p:cNvPr id="35" name="Image 7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75738" y="3475633"/>
            <a:ext cx="215900" cy="215900"/>
          </a:xfrm>
          <a:prstGeom prst="rect">
            <a:avLst/>
          </a:prstGeom>
        </p:spPr>
      </p:pic>
      <p:sp>
        <p:nvSpPr>
          <p:cNvPr id="36" name="Shape 27"/>
          <p:cNvSpPr/>
          <p:nvPr/>
        </p:nvSpPr>
        <p:spPr>
          <a:xfrm>
            <a:off x="9921875" y="2587327"/>
            <a:ext cx="546100" cy="546100"/>
          </a:xfrm>
          <a:prstGeom prst="ellipse">
            <a:avLst/>
          </a:prstGeom>
          <a:solidFill>
            <a:srgbClr val="0072C3"/>
          </a:solidFill>
          <a:ln w="12700">
            <a:solidFill>
              <a:srgbClr val="FFFFFF"/>
            </a:solidFill>
            <a:prstDash val="solid"/>
          </a:ln>
        </p:spPr>
        <p:txBody>
          <a:bodyPr wrap="none" rtlCol="0"/>
          <a:lstStyle/>
          <a:p>
            <a:pPr marL="0" indent="0">
              <a:buNone/>
            </a:pPr>
            <a:endParaRPr lang="en-US" dirty="0"/>
          </a:p>
        </p:txBody>
      </p:sp>
      <p:pic>
        <p:nvPicPr>
          <p:cNvPr id="37" name="Image 8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089356" y="2739727"/>
            <a:ext cx="241300" cy="241300"/>
          </a:xfrm>
          <a:prstGeom prst="rect">
            <a:avLst/>
          </a:prstGeom>
        </p:spPr>
      </p:pic>
      <p:sp>
        <p:nvSpPr>
          <p:cNvPr id="38" name="Text 28"/>
          <p:cNvSpPr/>
          <p:nvPr/>
        </p:nvSpPr>
        <p:spPr>
          <a:xfrm>
            <a:off x="10094912" y="3279477"/>
            <a:ext cx="200025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buNone/>
            </a:pPr>
            <a:r>
              <a:rPr lang="en-US" sz="1200" b="0" i="0" kern="0" spc="120" dirty="0">
                <a:solidFill>
                  <a:srgbClr val="8FD8FF"/>
                </a:solidFill>
                <a:latin typeface="Arial" panose="020B0604020202020204" pitchFamily="34" charset="0"/>
                <a:ea typeface="Arial" panose="020B0604020202020204" pitchFamily="34" charset="-122"/>
                <a:cs typeface="Arial" pitchFamily="34" charset="-120"/>
              </a:rPr>
              <a:t>05</a:t>
            </a:r>
            <a:endParaRPr lang="en-US" sz="1200" dirty="0"/>
          </a:p>
        </p:txBody>
      </p:sp>
      <p:sp>
        <p:nvSpPr>
          <p:cNvPr id="39" name="Text 29"/>
          <p:cNvSpPr/>
          <p:nvPr/>
        </p:nvSpPr>
        <p:spPr>
          <a:xfrm>
            <a:off x="9451082" y="3520777"/>
            <a:ext cx="1487686" cy="2413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buNone/>
            </a:pPr>
            <a:r>
              <a:rPr lang="en-US" sz="1700" b="1" i="0" dirty="0">
                <a:solidFill>
                  <a:srgbClr val="FFFFFF"/>
                </a:solidFill>
                <a:latin typeface="Arial" panose="020B0604020202020204" pitchFamily="34" charset="0"/>
                <a:ea typeface="Arial" panose="020B0604020202020204" pitchFamily="34" charset="-122"/>
                <a:cs typeface="Arial" pitchFamily="34" charset="-120"/>
              </a:rPr>
              <a:t>Training-ready</a:t>
            </a:r>
            <a:endParaRPr lang="en-US" sz="1700" dirty="0"/>
          </a:p>
        </p:txBody>
      </p:sp>
      <p:sp>
        <p:nvSpPr>
          <p:cNvPr id="40" name="Text 30"/>
          <p:cNvSpPr/>
          <p:nvPr/>
        </p:nvSpPr>
        <p:spPr>
          <a:xfrm>
            <a:off x="10038854" y="3790652"/>
            <a:ext cx="312043" cy="2413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buNone/>
            </a:pPr>
            <a:r>
              <a:rPr lang="en-US" sz="1700" b="1" i="0" dirty="0">
                <a:solidFill>
                  <a:srgbClr val="FFFFFF"/>
                </a:solidFill>
                <a:latin typeface="Arial" panose="020B0604020202020204" pitchFamily="34" charset="0"/>
                <a:ea typeface="Arial" panose="020B0604020202020204" pitchFamily="34" charset="-122"/>
                <a:cs typeface="Arial" pitchFamily="34" charset="-120"/>
              </a:rPr>
              <a:t>set</a:t>
            </a:r>
            <a:endParaRPr lang="en-US" sz="1700" dirty="0"/>
          </a:p>
        </p:txBody>
      </p:sp>
      <p:sp>
        <p:nvSpPr>
          <p:cNvPr id="41" name="Text 31"/>
          <p:cNvSpPr/>
          <p:nvPr/>
        </p:nvSpPr>
        <p:spPr>
          <a:xfrm>
            <a:off x="9524802" y="4143077"/>
            <a:ext cx="1340148" cy="1905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buNone/>
            </a:pPr>
            <a:r>
              <a:rPr lang="en-US" sz="1300" b="0" i="0" dirty="0">
                <a:solidFill>
                  <a:srgbClr val="CFE6FF"/>
                </a:solidFill>
                <a:latin typeface="Arial" panose="020B0604020202020204" pitchFamily="34" charset="0"/>
                <a:ea typeface="Arial" panose="020B0604020202020204" pitchFamily="34" charset="-122"/>
                <a:cs typeface="Arial" pitchFamily="34" charset="-120"/>
              </a:rPr>
              <a:t>Versioned data for</a:t>
            </a:r>
            <a:endParaRPr lang="en-US" sz="1300" dirty="0"/>
          </a:p>
        </p:txBody>
      </p:sp>
      <p:sp>
        <p:nvSpPr>
          <p:cNvPr id="42" name="Text 32"/>
          <p:cNvSpPr/>
          <p:nvPr/>
        </p:nvSpPr>
        <p:spPr>
          <a:xfrm>
            <a:off x="9520337" y="4374158"/>
            <a:ext cx="1349177" cy="1905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buNone/>
            </a:pPr>
            <a:r>
              <a:rPr lang="en-US" sz="1300" b="0" i="0" dirty="0">
                <a:solidFill>
                  <a:srgbClr val="CFE6FF"/>
                </a:solidFill>
                <a:latin typeface="Arial" panose="020B0604020202020204" pitchFamily="34" charset="0"/>
                <a:ea typeface="Arial" panose="020B0604020202020204" pitchFamily="34" charset="-122"/>
                <a:cs typeface="Arial" pitchFamily="34" charset="-120"/>
              </a:rPr>
              <a:t>perception models</a:t>
            </a:r>
            <a:endParaRPr lang="en-US" sz="1300" dirty="0"/>
          </a:p>
        </p:txBody>
      </p:sp>
      <p:sp>
        <p:nvSpPr>
          <p:cNvPr id="43" name="Shape 33"/>
          <p:cNvSpPr/>
          <p:nvPr/>
        </p:nvSpPr>
        <p:spPr>
          <a:xfrm>
            <a:off x="812800" y="5170388"/>
            <a:ext cx="10566400" cy="640060"/>
          </a:xfrm>
          <a:custGeom>
            <a:avLst/>
            <a:gdLst/>
            <a:ahLst/>
            <a:cxnLst/>
            <a:rect l="l" t="t" r="r" b="b"/>
            <a:pathLst>
              <a:path w="10566400" h="640060">
                <a:moveTo>
                  <a:pt x="50800" y="0"/>
                </a:moveTo>
                <a:lnTo>
                  <a:pt x="10515600" y="0"/>
                </a:lnTo>
                <a:cubicBezTo>
                  <a:pt x="10543468" y="0"/>
                  <a:pt x="10566400" y="22932"/>
                  <a:pt x="10566400" y="50800"/>
                </a:cubicBezTo>
                <a:lnTo>
                  <a:pt x="10566400" y="589260"/>
                </a:lnTo>
                <a:cubicBezTo>
                  <a:pt x="10566400" y="617128"/>
                  <a:pt x="10543468" y="640060"/>
                  <a:pt x="10515600" y="640060"/>
                </a:cubicBezTo>
                <a:lnTo>
                  <a:pt x="50800" y="640060"/>
                </a:lnTo>
                <a:cubicBezTo>
                  <a:pt x="22932" y="640060"/>
                  <a:pt x="0" y="617128"/>
                  <a:pt x="0" y="589260"/>
                </a:cubicBezTo>
                <a:lnTo>
                  <a:pt x="0" y="50800"/>
                </a:lnTo>
                <a:cubicBezTo>
                  <a:pt x="0" y="22932"/>
                  <a:pt x="22932" y="0"/>
                  <a:pt x="50800" y="0"/>
                </a:cubicBezTo>
                <a:close/>
              </a:path>
            </a:pathLst>
          </a:custGeom>
          <a:solidFill>
            <a:srgbClr val="E5F6FF"/>
          </a:solidFill>
        </p:spPr>
        <p:txBody>
          <a:bodyPr wrap="none" rtlCol="0"/>
          <a:lstStyle/>
          <a:p>
            <a:pPr marL="0" indent="0">
              <a:buNone/>
            </a:pPr>
            <a:endParaRPr lang="en-US" dirty="0"/>
          </a:p>
        </p:txBody>
      </p:sp>
      <p:pic>
        <p:nvPicPr>
          <p:cNvPr id="44" name="Image 9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66800" y="5382419"/>
            <a:ext cx="215900" cy="215900"/>
          </a:xfrm>
          <a:prstGeom prst="rect">
            <a:avLst/>
          </a:prstGeom>
        </p:spPr>
      </p:pic>
      <p:sp>
        <p:nvSpPr>
          <p:cNvPr id="45" name="Text 34"/>
          <p:cNvSpPr/>
          <p:nvPr/>
        </p:nvSpPr>
        <p:spPr>
          <a:xfrm>
            <a:off x="1409700" y="5373588"/>
            <a:ext cx="7917755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600" b="0" i="0" dirty="0">
                <a:solidFill>
                  <a:srgbClr val="161616"/>
                </a:solidFill>
                <a:latin typeface="Arial" panose="020B0604020202020204" pitchFamily="34" charset="0"/>
                <a:ea typeface="Arial" panose="020B0604020202020204" pitchFamily="34" charset="-122"/>
                <a:cs typeface="Arial" pitchFamily="34" charset="-120"/>
              </a:rPr>
              <a:t>Active learning closes the loop: model uncertainty flags the next frames to annotate first.</a:t>
            </a:r>
            <a:endParaRPr lang="en-US" sz="1600" dirty="0"/>
          </a:p>
        </p:txBody>
      </p:sp>
      <p:sp>
        <p:nvSpPr>
          <p:cNvPr id="46" name="Text 35"/>
          <p:cNvSpPr/>
          <p:nvPr/>
        </p:nvSpPr>
        <p:spPr>
          <a:xfrm>
            <a:off x="812800" y="5969198"/>
            <a:ext cx="3682305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200" b="0" i="0" dirty="0">
                <a:solidFill>
                  <a:srgbClr val="161616">
                    <a:alpha val="62000"/>
                  </a:srgbClr>
                </a:solidFill>
                <a:latin typeface="Arial" panose="020B0604020202020204" pitchFamily="34" charset="0"/>
                <a:ea typeface="Arial" panose="020B0604020202020204" pitchFamily="34" charset="-122"/>
                <a:cs typeface="Arial" pitchFamily="34" charset="-120"/>
              </a:rPr>
              <a:t>Source: Basic AI / Damco AV annotation guides (2025)</a:t>
            </a:r>
            <a:endParaRPr lang="en-US" sz="1200" dirty="0"/>
          </a:p>
        </p:txBody>
      </p:sp>
      <p:pic>
        <p:nvPicPr>
          <p:cNvPr id="49" name="Picture 48">
            <a:extLst>
              <a:ext uri="{FF2B5EF4-FFF2-40B4-BE49-F238E27FC236}">
                <a16:creationId xmlns:a16="http://schemas.microsoft.com/office/drawing/2014/main" id="{C2924356-D934-B951-10D7-1FC865D24AE7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1120735" y="133895"/>
            <a:ext cx="753418" cy="753418"/>
          </a:xfrm>
          <a:prstGeom prst="rect">
            <a:avLst/>
          </a:prstGeom>
        </p:spPr>
      </p:pic>
      <p:sp>
        <p:nvSpPr>
          <p:cNvPr id="51" name="Rectangle 50">
            <a:extLst>
              <a:ext uri="{FF2B5EF4-FFF2-40B4-BE49-F238E27FC236}">
                <a16:creationId xmlns:a16="http://schemas.microsoft.com/office/drawing/2014/main" id="{E126C548-B066-A141-EB5A-529039788B15}"/>
              </a:ext>
            </a:extLst>
          </p:cNvPr>
          <p:cNvSpPr/>
          <p:nvPr/>
        </p:nvSpPr>
        <p:spPr>
          <a:xfrm>
            <a:off x="4463028" y="6401198"/>
            <a:ext cx="3445431" cy="36933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IN" b="1" dirty="0">
                <a:solidFill>
                  <a:schemeClr val="bg2"/>
                </a:solidFill>
                <a:highlight>
                  <a:srgbClr val="000000"/>
                </a:highlight>
                <a:latin typeface="Cambria" panose="02040503050406030204" pitchFamily="18" charset="0"/>
                <a:ea typeface="Cambria" panose="02040503050406030204" pitchFamily="18" charset="0"/>
                <a:hlinkClick r:id="rId11"/>
              </a:rPr>
              <a:t>https://www.graveiensai.com/</a:t>
            </a:r>
            <a:endParaRPr lang="en-US" sz="5400" b="1" cap="none" spc="0" dirty="0">
              <a:ln w="12700">
                <a:solidFill>
                  <a:schemeClr val="accent3">
                    <a:lumMod val="50000"/>
                  </a:schemeClr>
                </a:solidFill>
                <a:prstDash val="solid"/>
              </a:ln>
              <a:solidFill>
                <a:schemeClr val="bg2"/>
              </a:solidFill>
              <a:effectLst>
                <a:innerShdw blurRad="177800">
                  <a:schemeClr val="accent3">
                    <a:lumMod val="50000"/>
                  </a:schemeClr>
                </a:innerShdw>
              </a:effectLst>
              <a:highlight>
                <a:srgbClr val="000000"/>
              </a:highlight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Shape 0"/>
          <p:cNvSpPr/>
          <p:nvPr/>
        </p:nvSpPr>
        <p:spPr>
          <a:xfrm>
            <a:off x="812800" y="527050"/>
            <a:ext cx="228600" cy="12700"/>
          </a:xfrm>
          <a:custGeom>
            <a:avLst/>
            <a:gdLst/>
            <a:ahLst/>
            <a:cxnLst/>
            <a:rect l="l" t="t" r="r" b="b"/>
            <a:pathLst>
              <a:path w="228600" h="12700">
                <a:moveTo>
                  <a:pt x="0" y="0"/>
                </a:moveTo>
                <a:lnTo>
                  <a:pt x="228600" y="0"/>
                </a:lnTo>
                <a:cubicBezTo>
                  <a:pt x="228600" y="0"/>
                  <a:pt x="228600" y="0"/>
                  <a:pt x="228600" y="0"/>
                </a:cubicBezTo>
                <a:lnTo>
                  <a:pt x="228600" y="12700"/>
                </a:lnTo>
                <a:cubicBezTo>
                  <a:pt x="228600" y="12700"/>
                  <a:pt x="228600" y="12700"/>
                  <a:pt x="228600" y="12700"/>
                </a:cubicBezTo>
                <a:lnTo>
                  <a:pt x="0" y="12700"/>
                </a:lnTo>
                <a:cubicBezTo>
                  <a:pt x="0" y="12700"/>
                  <a:pt x="0" y="12700"/>
                  <a:pt x="0" y="12700"/>
                </a:cubicBezTo>
                <a:lnTo>
                  <a:pt x="0" y="0"/>
                </a:lnTo>
                <a:cubicBezTo>
                  <a:pt x="0" y="0"/>
                  <a:pt x="0" y="0"/>
                  <a:pt x="0" y="0"/>
                </a:cubicBezTo>
                <a:close/>
              </a:path>
            </a:pathLst>
          </a:custGeom>
          <a:solidFill>
            <a:srgbClr val="0072C3"/>
          </a:solidFill>
        </p:spPr>
        <p:txBody>
          <a:bodyPr wrap="none" rtlCol="0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2" name="Text 1"/>
          <p:cNvSpPr/>
          <p:nvPr/>
        </p:nvSpPr>
        <p:spPr>
          <a:xfrm>
            <a:off x="1130300" y="444500"/>
            <a:ext cx="1276251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200" b="1" i="0" kern="0" spc="216" dirty="0">
                <a:solidFill>
                  <a:srgbClr val="0072C3"/>
                </a:solidFill>
                <a:latin typeface="Arial" panose="020B0604020202020204" pitchFamily="34" charset="0"/>
                <a:ea typeface="Arial" panose="020B0604020202020204" pitchFamily="34" charset="-122"/>
                <a:cs typeface="Arial" pitchFamily="34" charset="-120"/>
              </a:rPr>
              <a:t>AUTOMATION</a:t>
            </a:r>
            <a:endParaRPr lang="en-US" sz="1200" dirty="0"/>
          </a:p>
        </p:txBody>
      </p:sp>
      <p:sp>
        <p:nvSpPr>
          <p:cNvPr id="3" name="Text 2"/>
          <p:cNvSpPr/>
          <p:nvPr/>
        </p:nvSpPr>
        <p:spPr>
          <a:xfrm>
            <a:off x="812800" y="717550"/>
            <a:ext cx="8330208" cy="4572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3200" b="1" i="0" dirty="0">
                <a:solidFill>
                  <a:srgbClr val="161616"/>
                </a:solidFill>
                <a:latin typeface="Arial" panose="020B0604020202020204" pitchFamily="34" charset="0"/>
                <a:ea typeface="Arial" panose="020B0604020202020204" pitchFamily="34" charset="-122"/>
                <a:cs typeface="Arial" pitchFamily="34" charset="-120"/>
              </a:rPr>
              <a:t>Automation and the foundation-model shift</a:t>
            </a:r>
            <a:endParaRPr lang="en-US" sz="3200" dirty="0"/>
          </a:p>
        </p:txBody>
      </p:sp>
      <p:sp>
        <p:nvSpPr>
          <p:cNvPr id="4" name="Text 3"/>
          <p:cNvSpPr/>
          <p:nvPr/>
        </p:nvSpPr>
        <p:spPr>
          <a:xfrm>
            <a:off x="812800" y="1337766"/>
            <a:ext cx="6980436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600" b="0" i="0" dirty="0">
                <a:solidFill>
                  <a:srgbClr val="161616">
                    <a:alpha val="62000"/>
                  </a:srgbClr>
                </a:solidFill>
                <a:latin typeface="Arial" panose="020B0604020202020204" pitchFamily="34" charset="0"/>
                <a:ea typeface="Arial" panose="020B0604020202020204" pitchFamily="34" charset="-122"/>
                <a:cs typeface="Arial" pitchFamily="34" charset="-120"/>
              </a:rPr>
              <a:t>Large models draft the labels; engineers and annotators still own correctness.</a:t>
            </a:r>
            <a:endParaRPr lang="en-US" sz="1600" dirty="0"/>
          </a:p>
        </p:txBody>
      </p:sp>
      <p:sp>
        <p:nvSpPr>
          <p:cNvPr id="5" name="Shape 4"/>
          <p:cNvSpPr/>
          <p:nvPr/>
        </p:nvSpPr>
        <p:spPr>
          <a:xfrm>
            <a:off x="812800" y="1905397"/>
            <a:ext cx="4648200" cy="3632200"/>
          </a:xfrm>
          <a:custGeom>
            <a:avLst/>
            <a:gdLst/>
            <a:ahLst/>
            <a:cxnLst/>
            <a:rect l="l" t="t" r="r" b="b"/>
            <a:pathLst>
              <a:path w="4648200" h="3632200">
                <a:moveTo>
                  <a:pt x="50800" y="0"/>
                </a:moveTo>
                <a:lnTo>
                  <a:pt x="4597400" y="0"/>
                </a:lnTo>
                <a:cubicBezTo>
                  <a:pt x="4625268" y="0"/>
                  <a:pt x="4648200" y="22932"/>
                  <a:pt x="4648200" y="50800"/>
                </a:cubicBezTo>
                <a:lnTo>
                  <a:pt x="4648200" y="3581400"/>
                </a:lnTo>
                <a:cubicBezTo>
                  <a:pt x="4648200" y="3609268"/>
                  <a:pt x="4625268" y="3632200"/>
                  <a:pt x="4597400" y="3632200"/>
                </a:cubicBezTo>
                <a:lnTo>
                  <a:pt x="50800" y="3632200"/>
                </a:lnTo>
                <a:cubicBezTo>
                  <a:pt x="22932" y="3632200"/>
                  <a:pt x="0" y="3609268"/>
                  <a:pt x="0" y="3581400"/>
                </a:cubicBezTo>
                <a:lnTo>
                  <a:pt x="0" y="50800"/>
                </a:lnTo>
                <a:cubicBezTo>
                  <a:pt x="0" y="22932"/>
                  <a:pt x="22932" y="0"/>
                  <a:pt x="50800" y="0"/>
                </a:cubicBezTo>
                <a:close/>
              </a:path>
            </a:pathLst>
          </a:custGeom>
          <a:solidFill>
            <a:srgbClr val="E5F6FF"/>
          </a:solidFill>
        </p:spPr>
        <p:txBody>
          <a:bodyPr wrap="none" rtlCol="0"/>
          <a:lstStyle/>
          <a:p>
            <a:pPr marL="0" indent="0">
              <a:buNone/>
            </a:pPr>
            <a:endParaRPr lang="en-US" dirty="0"/>
          </a:p>
        </p:txBody>
      </p:sp>
      <p:pic>
        <p:nvPicPr>
          <p:cNvPr id="6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7600" y="2219722"/>
            <a:ext cx="333375" cy="266700"/>
          </a:xfrm>
          <a:prstGeom prst="rect">
            <a:avLst/>
          </a:prstGeom>
        </p:spPr>
      </p:pic>
      <p:sp>
        <p:nvSpPr>
          <p:cNvPr id="7" name="Text 5"/>
          <p:cNvSpPr/>
          <p:nvPr/>
        </p:nvSpPr>
        <p:spPr>
          <a:xfrm>
            <a:off x="1565275" y="2210197"/>
            <a:ext cx="2723455" cy="2794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2000" b="1" i="0" dirty="0">
                <a:solidFill>
                  <a:srgbClr val="161616"/>
                </a:solidFill>
                <a:latin typeface="Arial" panose="020B0604020202020204" pitchFamily="34" charset="0"/>
                <a:ea typeface="Arial" panose="020B0604020202020204" pitchFamily="34" charset="-122"/>
                <a:cs typeface="Arial" pitchFamily="34" charset="-120"/>
              </a:rPr>
              <a:t>What automation does</a:t>
            </a:r>
            <a:endParaRPr lang="en-US" sz="2000" dirty="0"/>
          </a:p>
        </p:txBody>
      </p:sp>
      <p:sp>
        <p:nvSpPr>
          <p:cNvPr id="8" name="Text 6"/>
          <p:cNvSpPr/>
          <p:nvPr/>
        </p:nvSpPr>
        <p:spPr>
          <a:xfrm>
            <a:off x="1117600" y="2711847"/>
            <a:ext cx="203200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600" b="0" i="0" dirty="0">
                <a:solidFill>
                  <a:srgbClr val="0072C3"/>
                </a:solidFill>
                <a:latin typeface="Arial" panose="020B0604020202020204" pitchFamily="34" charset="0"/>
                <a:ea typeface="Arial" panose="020B0604020202020204" pitchFamily="34" charset="-122"/>
                <a:cs typeface="Arial" pitchFamily="34" charset="-120"/>
              </a:rPr>
              <a:t>—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1435100" y="2711847"/>
            <a:ext cx="2925068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600" b="0" i="0" dirty="0">
                <a:solidFill>
                  <a:srgbClr val="161616"/>
                </a:solidFill>
                <a:latin typeface="Arial" panose="020B0604020202020204" pitchFamily="34" charset="0"/>
                <a:ea typeface="Arial" panose="020B0604020202020204" pitchFamily="34" charset="-122"/>
                <a:cs typeface="Arial" pitchFamily="34" charset="-120"/>
              </a:rPr>
              <a:t>Pre-annotates frames from large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1435100" y="2996307"/>
            <a:ext cx="1660624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600" b="0" i="0" dirty="0">
                <a:solidFill>
                  <a:srgbClr val="161616"/>
                </a:solidFill>
                <a:latin typeface="Arial" panose="020B0604020202020204" pitchFamily="34" charset="0"/>
                <a:ea typeface="Arial" panose="020B0604020202020204" pitchFamily="34" charset="-122"/>
                <a:cs typeface="Arial" pitchFamily="34" charset="-120"/>
              </a:rPr>
              <a:t>foundation models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1117600" y="3445867"/>
            <a:ext cx="203200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600" b="0" i="0" dirty="0">
                <a:solidFill>
                  <a:srgbClr val="0072C3"/>
                </a:solidFill>
                <a:latin typeface="Arial" panose="020B0604020202020204" pitchFamily="34" charset="0"/>
                <a:ea typeface="Arial" panose="020B0604020202020204" pitchFamily="34" charset="-122"/>
                <a:cs typeface="Arial" pitchFamily="34" charset="-120"/>
              </a:rPr>
              <a:t>—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1435100" y="3445867"/>
            <a:ext cx="3479006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600" b="0" i="0" dirty="0">
                <a:solidFill>
                  <a:srgbClr val="161616"/>
                </a:solidFill>
                <a:latin typeface="Arial" panose="020B0604020202020204" pitchFamily="34" charset="0"/>
                <a:ea typeface="Arial" panose="020B0604020202020204" pitchFamily="34" charset="-122"/>
                <a:cs typeface="Arial" pitchFamily="34" charset="-120"/>
              </a:rPr>
              <a:t>Cuts labeling cost and turnaround time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1117600" y="3895427"/>
            <a:ext cx="203200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600" b="0" i="0" dirty="0">
                <a:solidFill>
                  <a:srgbClr val="0072C3"/>
                </a:solidFill>
                <a:latin typeface="Arial" panose="020B0604020202020204" pitchFamily="34" charset="0"/>
                <a:ea typeface="Arial" panose="020B0604020202020204" pitchFamily="34" charset="-122"/>
                <a:cs typeface="Arial" pitchFamily="34" charset="-120"/>
              </a:rPr>
              <a:t>—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1435100" y="3895427"/>
            <a:ext cx="3500834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600" b="0" i="0" dirty="0">
                <a:solidFill>
                  <a:srgbClr val="161616"/>
                </a:solidFill>
                <a:latin typeface="Arial" panose="020B0604020202020204" pitchFamily="34" charset="0"/>
                <a:ea typeface="Arial" panose="020B0604020202020204" pitchFamily="34" charset="-122"/>
                <a:cs typeface="Arial" pitchFamily="34" charset="-120"/>
              </a:rPr>
              <a:t>Cross-modal consistency checks catch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1435100" y="4179888"/>
            <a:ext cx="734020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600" b="0" i="0" dirty="0">
                <a:solidFill>
                  <a:srgbClr val="161616"/>
                </a:solidFill>
                <a:latin typeface="Arial" panose="020B0604020202020204" pitchFamily="34" charset="0"/>
                <a:ea typeface="Arial" panose="020B0604020202020204" pitchFamily="34" charset="-122"/>
                <a:cs typeface="Arial" pitchFamily="34" charset="-120"/>
              </a:rPr>
              <a:t>conflicts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5791200" y="3166566"/>
            <a:ext cx="609600" cy="609600"/>
          </a:xfrm>
          <a:custGeom>
            <a:avLst/>
            <a:gdLst/>
            <a:ahLst/>
            <a:cxnLst/>
            <a:rect l="l" t="t" r="r" b="b"/>
            <a:pathLst>
              <a:path w="609600" h="609600">
                <a:moveTo>
                  <a:pt x="304800" y="0"/>
                </a:moveTo>
                <a:lnTo>
                  <a:pt x="304800" y="0"/>
                </a:lnTo>
                <a:cubicBezTo>
                  <a:pt x="472008" y="0"/>
                  <a:pt x="609600" y="137592"/>
                  <a:pt x="609600" y="304800"/>
                </a:cubicBezTo>
                <a:lnTo>
                  <a:pt x="609600" y="304800"/>
                </a:lnTo>
                <a:cubicBezTo>
                  <a:pt x="609600" y="472008"/>
                  <a:pt x="472008" y="609600"/>
                  <a:pt x="304800" y="609600"/>
                </a:cubicBezTo>
                <a:lnTo>
                  <a:pt x="304800" y="609600"/>
                </a:lnTo>
                <a:cubicBezTo>
                  <a:pt x="137592" y="609600"/>
                  <a:pt x="0" y="472008"/>
                  <a:pt x="0" y="304800"/>
                </a:cubicBezTo>
                <a:lnTo>
                  <a:pt x="0" y="304800"/>
                </a:lnTo>
                <a:cubicBezTo>
                  <a:pt x="0" y="137592"/>
                  <a:pt x="137592" y="0"/>
                  <a:pt x="304800" y="0"/>
                </a:cubicBezTo>
                <a:close/>
              </a:path>
            </a:pathLst>
          </a:custGeom>
          <a:solidFill>
            <a:srgbClr val="0072C3"/>
          </a:solidFill>
        </p:spPr>
        <p:txBody>
          <a:bodyPr wrap="none" rtlCol="0"/>
          <a:lstStyle/>
          <a:p>
            <a:pPr marL="0" indent="0">
              <a:buNone/>
            </a:pPr>
            <a:endParaRPr lang="en-US" dirty="0"/>
          </a:p>
        </p:txBody>
      </p:sp>
      <p:pic>
        <p:nvPicPr>
          <p:cNvPr id="17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84875" y="3344366"/>
            <a:ext cx="254000" cy="254000"/>
          </a:xfrm>
          <a:prstGeom prst="rect">
            <a:avLst/>
          </a:prstGeom>
        </p:spPr>
      </p:pic>
      <p:sp>
        <p:nvSpPr>
          <p:cNvPr id="18" name="Text 15"/>
          <p:cNvSpPr/>
          <p:nvPr/>
        </p:nvSpPr>
        <p:spPr>
          <a:xfrm>
            <a:off x="5477570" y="3877766"/>
            <a:ext cx="1236861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buNone/>
            </a:pPr>
            <a:r>
              <a:rPr lang="en-US" sz="1200" b="0" i="0" dirty="0">
                <a:solidFill>
                  <a:srgbClr val="161616">
                    <a:alpha val="62000"/>
                  </a:srgbClr>
                </a:solidFill>
                <a:latin typeface="Arial" panose="020B0604020202020204" pitchFamily="34" charset="0"/>
                <a:ea typeface="Arial" panose="020B0604020202020204" pitchFamily="34" charset="-122"/>
                <a:cs typeface="Arial" pitchFamily="34" charset="-120"/>
              </a:rPr>
              <a:t>human-in-the-loop</a:t>
            </a:r>
            <a:endParaRPr lang="en-US" sz="1200" dirty="0"/>
          </a:p>
        </p:txBody>
      </p:sp>
      <p:sp>
        <p:nvSpPr>
          <p:cNvPr id="19" name="Text 16"/>
          <p:cNvSpPr/>
          <p:nvPr/>
        </p:nvSpPr>
        <p:spPr>
          <a:xfrm>
            <a:off x="5843091" y="4083447"/>
            <a:ext cx="505718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buNone/>
            </a:pPr>
            <a:r>
              <a:rPr lang="en-US" sz="1200" b="0" i="0" dirty="0">
                <a:solidFill>
                  <a:srgbClr val="161616">
                    <a:alpha val="62000"/>
                  </a:srgbClr>
                </a:solidFill>
                <a:latin typeface="Arial" panose="020B0604020202020204" pitchFamily="34" charset="0"/>
                <a:ea typeface="Arial" panose="020B0604020202020204" pitchFamily="34" charset="-122"/>
                <a:cs typeface="Arial" pitchFamily="34" charset="-120"/>
              </a:rPr>
              <a:t>handoff</a:t>
            </a:r>
            <a:endParaRPr lang="en-US" sz="1200" dirty="0"/>
          </a:p>
        </p:txBody>
      </p:sp>
      <p:sp>
        <p:nvSpPr>
          <p:cNvPr id="20" name="Shape 17"/>
          <p:cNvSpPr/>
          <p:nvPr/>
        </p:nvSpPr>
        <p:spPr>
          <a:xfrm>
            <a:off x="6731000" y="1905397"/>
            <a:ext cx="4648200" cy="3632200"/>
          </a:xfrm>
          <a:custGeom>
            <a:avLst/>
            <a:gdLst/>
            <a:ahLst/>
            <a:cxnLst/>
            <a:rect l="l" t="t" r="r" b="b"/>
            <a:pathLst>
              <a:path w="4648200" h="3632200">
                <a:moveTo>
                  <a:pt x="50800" y="0"/>
                </a:moveTo>
                <a:lnTo>
                  <a:pt x="4597400" y="0"/>
                </a:lnTo>
                <a:cubicBezTo>
                  <a:pt x="4625268" y="0"/>
                  <a:pt x="4648200" y="22932"/>
                  <a:pt x="4648200" y="50800"/>
                </a:cubicBezTo>
                <a:lnTo>
                  <a:pt x="4648200" y="3581400"/>
                </a:lnTo>
                <a:cubicBezTo>
                  <a:pt x="4648200" y="3609268"/>
                  <a:pt x="4625268" y="3632200"/>
                  <a:pt x="4597400" y="3632200"/>
                </a:cubicBezTo>
                <a:lnTo>
                  <a:pt x="50800" y="3632200"/>
                </a:lnTo>
                <a:cubicBezTo>
                  <a:pt x="22932" y="3632200"/>
                  <a:pt x="0" y="3609268"/>
                  <a:pt x="0" y="3581400"/>
                </a:cubicBezTo>
                <a:lnTo>
                  <a:pt x="0" y="50800"/>
                </a:lnTo>
                <a:cubicBezTo>
                  <a:pt x="0" y="22932"/>
                  <a:pt x="22932" y="0"/>
                  <a:pt x="50800" y="0"/>
                </a:cubicBezTo>
                <a:close/>
              </a:path>
            </a:pathLst>
          </a:custGeom>
          <a:solidFill>
            <a:srgbClr val="002D9C"/>
          </a:solidFill>
        </p:spPr>
        <p:txBody>
          <a:bodyPr wrap="none" rtlCol="0"/>
          <a:lstStyle/>
          <a:p>
            <a:pPr marL="0" indent="0">
              <a:buNone/>
            </a:pPr>
            <a:endParaRPr lang="en-US" dirty="0"/>
          </a:p>
        </p:txBody>
      </p:sp>
      <p:pic>
        <p:nvPicPr>
          <p:cNvPr id="21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35800" y="2219722"/>
            <a:ext cx="333375" cy="266700"/>
          </a:xfrm>
          <a:prstGeom prst="rect">
            <a:avLst/>
          </a:prstGeom>
        </p:spPr>
      </p:pic>
      <p:sp>
        <p:nvSpPr>
          <p:cNvPr id="22" name="Text 18"/>
          <p:cNvSpPr/>
          <p:nvPr/>
        </p:nvSpPr>
        <p:spPr>
          <a:xfrm>
            <a:off x="7483475" y="2210197"/>
            <a:ext cx="2751733" cy="2794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2000" b="1" i="0" dirty="0">
                <a:solidFill>
                  <a:srgbClr val="FFFFFF"/>
                </a:solidFill>
                <a:latin typeface="Arial" panose="020B0604020202020204" pitchFamily="34" charset="0"/>
                <a:ea typeface="Arial" panose="020B0604020202020204" pitchFamily="34" charset="-122"/>
                <a:cs typeface="Arial" pitchFamily="34" charset="-120"/>
              </a:rPr>
              <a:t>What humans still own</a:t>
            </a:r>
            <a:endParaRPr lang="en-US" sz="2000" dirty="0"/>
          </a:p>
        </p:txBody>
      </p:sp>
      <p:sp>
        <p:nvSpPr>
          <p:cNvPr id="23" name="Text 19"/>
          <p:cNvSpPr/>
          <p:nvPr/>
        </p:nvSpPr>
        <p:spPr>
          <a:xfrm>
            <a:off x="7035800" y="2711847"/>
            <a:ext cx="203200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600" b="0" i="0" dirty="0">
                <a:solidFill>
                  <a:srgbClr val="48C6FF"/>
                </a:solidFill>
                <a:latin typeface="Arial" panose="020B0604020202020204" pitchFamily="34" charset="0"/>
                <a:ea typeface="Arial" panose="020B0604020202020204" pitchFamily="34" charset="-122"/>
                <a:cs typeface="Arial" pitchFamily="34" charset="-120"/>
              </a:rPr>
              <a:t>—</a:t>
            </a:r>
            <a:endParaRPr lang="en-US" sz="1600" dirty="0"/>
          </a:p>
        </p:txBody>
      </p:sp>
      <p:sp>
        <p:nvSpPr>
          <p:cNvPr id="24" name="Text 20"/>
          <p:cNvSpPr/>
          <p:nvPr/>
        </p:nvSpPr>
        <p:spPr>
          <a:xfrm>
            <a:off x="7353300" y="2711847"/>
            <a:ext cx="3648273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600" b="0" i="0" dirty="0">
                <a:solidFill>
                  <a:srgbClr val="FFFFFF"/>
                </a:solidFill>
                <a:latin typeface="Arial" panose="020B0604020202020204" pitchFamily="34" charset="0"/>
                <a:ea typeface="Arial" panose="020B0604020202020204" pitchFamily="34" charset="-122"/>
                <a:cs typeface="Arial" pitchFamily="34" charset="-120"/>
              </a:rPr>
              <a:t>Review and correct edge cases and rare</a:t>
            </a:r>
            <a:endParaRPr lang="en-US" sz="1600" dirty="0"/>
          </a:p>
        </p:txBody>
      </p:sp>
      <p:sp>
        <p:nvSpPr>
          <p:cNvPr id="25" name="Text 21"/>
          <p:cNvSpPr/>
          <p:nvPr/>
        </p:nvSpPr>
        <p:spPr>
          <a:xfrm>
            <a:off x="7353300" y="2996307"/>
            <a:ext cx="643830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600" b="0" i="0" dirty="0">
                <a:solidFill>
                  <a:srgbClr val="FFFFFF"/>
                </a:solidFill>
                <a:latin typeface="Arial" panose="020B0604020202020204" pitchFamily="34" charset="0"/>
                <a:ea typeface="Arial" panose="020B0604020202020204" pitchFamily="34" charset="-122"/>
                <a:cs typeface="Arial" pitchFamily="34" charset="-120"/>
              </a:rPr>
              <a:t>scenes</a:t>
            </a:r>
            <a:endParaRPr lang="en-US" sz="1600" dirty="0"/>
          </a:p>
        </p:txBody>
      </p:sp>
      <p:sp>
        <p:nvSpPr>
          <p:cNvPr id="26" name="Text 22"/>
          <p:cNvSpPr/>
          <p:nvPr/>
        </p:nvSpPr>
        <p:spPr>
          <a:xfrm>
            <a:off x="7035800" y="3445867"/>
            <a:ext cx="203200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600" b="0" i="0" dirty="0">
                <a:solidFill>
                  <a:srgbClr val="48C6FF"/>
                </a:solidFill>
                <a:latin typeface="Arial" panose="020B0604020202020204" pitchFamily="34" charset="0"/>
                <a:ea typeface="Arial" panose="020B0604020202020204" pitchFamily="34" charset="-122"/>
                <a:cs typeface="Arial" pitchFamily="34" charset="-120"/>
              </a:rPr>
              <a:t>—</a:t>
            </a:r>
            <a:endParaRPr lang="en-US" sz="1600" dirty="0"/>
          </a:p>
        </p:txBody>
      </p:sp>
      <p:sp>
        <p:nvSpPr>
          <p:cNvPr id="27" name="Text 23"/>
          <p:cNvSpPr/>
          <p:nvPr/>
        </p:nvSpPr>
        <p:spPr>
          <a:xfrm>
            <a:off x="7353300" y="3445867"/>
            <a:ext cx="3275608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600" b="0" i="0" dirty="0">
                <a:solidFill>
                  <a:srgbClr val="FFFFFF"/>
                </a:solidFill>
                <a:latin typeface="Arial" panose="020B0604020202020204" pitchFamily="34" charset="0"/>
                <a:ea typeface="Arial" panose="020B0604020202020204" pitchFamily="34" charset="-122"/>
                <a:cs typeface="Arial" pitchFamily="34" charset="-120"/>
              </a:rPr>
              <a:t>Resolve ambiguity the model cannot</a:t>
            </a:r>
            <a:endParaRPr lang="en-US" sz="1600" dirty="0"/>
          </a:p>
        </p:txBody>
      </p:sp>
      <p:sp>
        <p:nvSpPr>
          <p:cNvPr id="28" name="Text 24"/>
          <p:cNvSpPr/>
          <p:nvPr/>
        </p:nvSpPr>
        <p:spPr>
          <a:xfrm>
            <a:off x="7353300" y="3730327"/>
            <a:ext cx="485676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600" b="0" i="0" dirty="0">
                <a:solidFill>
                  <a:srgbClr val="FFFFFF"/>
                </a:solidFill>
                <a:latin typeface="Arial" panose="020B0604020202020204" pitchFamily="34" charset="0"/>
                <a:ea typeface="Arial" panose="020B0604020202020204" pitchFamily="34" charset="-122"/>
                <a:cs typeface="Arial" pitchFamily="34" charset="-120"/>
              </a:rPr>
              <a:t>settle</a:t>
            </a:r>
            <a:endParaRPr lang="en-US" sz="1600" dirty="0"/>
          </a:p>
        </p:txBody>
      </p:sp>
      <p:sp>
        <p:nvSpPr>
          <p:cNvPr id="29" name="Text 25"/>
          <p:cNvSpPr/>
          <p:nvPr/>
        </p:nvSpPr>
        <p:spPr>
          <a:xfrm>
            <a:off x="7035800" y="4179888"/>
            <a:ext cx="203200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600" b="0" i="0" dirty="0">
                <a:solidFill>
                  <a:srgbClr val="48C6FF"/>
                </a:solidFill>
                <a:latin typeface="Arial" panose="020B0604020202020204" pitchFamily="34" charset="0"/>
                <a:ea typeface="Arial" panose="020B0604020202020204" pitchFamily="34" charset="-122"/>
                <a:cs typeface="Arial" pitchFamily="34" charset="-120"/>
              </a:rPr>
              <a:t>—</a:t>
            </a:r>
            <a:endParaRPr lang="en-US" sz="1600" dirty="0"/>
          </a:p>
        </p:txBody>
      </p:sp>
      <p:sp>
        <p:nvSpPr>
          <p:cNvPr id="30" name="Text 26"/>
          <p:cNvSpPr/>
          <p:nvPr/>
        </p:nvSpPr>
        <p:spPr>
          <a:xfrm>
            <a:off x="7353300" y="4179888"/>
            <a:ext cx="3689846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600" b="0" i="0" dirty="0">
                <a:solidFill>
                  <a:srgbClr val="FFFFFF"/>
                </a:solidFill>
                <a:latin typeface="Arial" panose="020B0604020202020204" pitchFamily="34" charset="0"/>
                <a:ea typeface="Arial" panose="020B0604020202020204" pitchFamily="34" charset="-122"/>
                <a:cs typeface="Arial" pitchFamily="34" charset="-120"/>
              </a:rPr>
              <a:t>Own quality sign-off and safety validation</a:t>
            </a:r>
            <a:endParaRPr lang="en-US" sz="1600" dirty="0"/>
          </a:p>
        </p:txBody>
      </p:sp>
      <p:sp>
        <p:nvSpPr>
          <p:cNvPr id="31" name="Text 27"/>
          <p:cNvSpPr/>
          <p:nvPr/>
        </p:nvSpPr>
        <p:spPr>
          <a:xfrm>
            <a:off x="812800" y="5721747"/>
            <a:ext cx="2923084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200" b="0" i="0" dirty="0">
                <a:solidFill>
                  <a:srgbClr val="161616">
                    <a:alpha val="62000"/>
                  </a:srgbClr>
                </a:solidFill>
                <a:latin typeface="Arial" panose="020B0604020202020204" pitchFamily="34" charset="0"/>
                <a:ea typeface="Arial" panose="020B0604020202020204" pitchFamily="34" charset="-122"/>
                <a:cs typeface="Arial" pitchFamily="34" charset="-120"/>
              </a:rPr>
              <a:t>Source: Voxel51 auto-labeling guide (2026)</a:t>
            </a:r>
            <a:endParaRPr lang="en-US" sz="1200" dirty="0"/>
          </a:p>
        </p:txBody>
      </p:sp>
      <p:pic>
        <p:nvPicPr>
          <p:cNvPr id="34" name="Picture 33">
            <a:extLst>
              <a:ext uri="{FF2B5EF4-FFF2-40B4-BE49-F238E27FC236}">
                <a16:creationId xmlns:a16="http://schemas.microsoft.com/office/drawing/2014/main" id="{84D1B2CC-6EC7-C037-2D2A-0891B8FA3AC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120735" y="133895"/>
            <a:ext cx="753418" cy="753418"/>
          </a:xfrm>
          <a:prstGeom prst="rect">
            <a:avLst/>
          </a:prstGeom>
        </p:spPr>
      </p:pic>
      <p:sp>
        <p:nvSpPr>
          <p:cNvPr id="36" name="Rectangle 35">
            <a:extLst>
              <a:ext uri="{FF2B5EF4-FFF2-40B4-BE49-F238E27FC236}">
                <a16:creationId xmlns:a16="http://schemas.microsoft.com/office/drawing/2014/main" id="{0F17EDE6-8DEF-973E-E818-96347EBA25E7}"/>
              </a:ext>
            </a:extLst>
          </p:cNvPr>
          <p:cNvSpPr/>
          <p:nvPr/>
        </p:nvSpPr>
        <p:spPr>
          <a:xfrm>
            <a:off x="4463028" y="6401198"/>
            <a:ext cx="3445431" cy="36933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IN" b="1" dirty="0">
                <a:solidFill>
                  <a:schemeClr val="bg2"/>
                </a:solidFill>
                <a:highlight>
                  <a:srgbClr val="000000"/>
                </a:highlight>
                <a:latin typeface="Cambria" panose="02040503050406030204" pitchFamily="18" charset="0"/>
                <a:ea typeface="Cambria" panose="02040503050406030204" pitchFamily="18" charset="0"/>
                <a:hlinkClick r:id="rId7"/>
              </a:rPr>
              <a:t>https://www.graveiensai.com/</a:t>
            </a:r>
            <a:endParaRPr lang="en-US" sz="5400" b="1" cap="none" spc="0" dirty="0">
              <a:ln w="12700">
                <a:solidFill>
                  <a:schemeClr val="accent3">
                    <a:lumMod val="50000"/>
                  </a:schemeClr>
                </a:solidFill>
                <a:prstDash val="solid"/>
              </a:ln>
              <a:solidFill>
                <a:schemeClr val="bg2"/>
              </a:solidFill>
              <a:effectLst>
                <a:innerShdw blurRad="177800">
                  <a:schemeClr val="accent3">
                    <a:lumMod val="50000"/>
                  </a:schemeClr>
                </a:innerShdw>
              </a:effectLst>
              <a:highlight>
                <a:srgbClr val="000000"/>
              </a:highlight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Shape 0"/>
          <p:cNvSpPr/>
          <p:nvPr/>
        </p:nvSpPr>
        <p:spPr>
          <a:xfrm>
            <a:off x="812800" y="527050"/>
            <a:ext cx="228600" cy="12700"/>
          </a:xfrm>
          <a:custGeom>
            <a:avLst/>
            <a:gdLst/>
            <a:ahLst/>
            <a:cxnLst/>
            <a:rect l="l" t="t" r="r" b="b"/>
            <a:pathLst>
              <a:path w="228600" h="12700">
                <a:moveTo>
                  <a:pt x="0" y="0"/>
                </a:moveTo>
                <a:lnTo>
                  <a:pt x="228600" y="0"/>
                </a:lnTo>
                <a:cubicBezTo>
                  <a:pt x="228600" y="0"/>
                  <a:pt x="228600" y="0"/>
                  <a:pt x="228600" y="0"/>
                </a:cubicBezTo>
                <a:lnTo>
                  <a:pt x="228600" y="12700"/>
                </a:lnTo>
                <a:cubicBezTo>
                  <a:pt x="228600" y="12700"/>
                  <a:pt x="228600" y="12700"/>
                  <a:pt x="228600" y="12700"/>
                </a:cubicBezTo>
                <a:lnTo>
                  <a:pt x="0" y="12700"/>
                </a:lnTo>
                <a:cubicBezTo>
                  <a:pt x="0" y="12700"/>
                  <a:pt x="0" y="12700"/>
                  <a:pt x="0" y="12700"/>
                </a:cubicBezTo>
                <a:lnTo>
                  <a:pt x="0" y="0"/>
                </a:lnTo>
                <a:cubicBezTo>
                  <a:pt x="0" y="0"/>
                  <a:pt x="0" y="0"/>
                  <a:pt x="0" y="0"/>
                </a:cubicBezTo>
                <a:close/>
              </a:path>
            </a:pathLst>
          </a:custGeom>
          <a:solidFill>
            <a:srgbClr val="0072C3"/>
          </a:solidFill>
        </p:spPr>
        <p:txBody>
          <a:bodyPr wrap="none" rtlCol="0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2" name="Text 1"/>
          <p:cNvSpPr/>
          <p:nvPr/>
        </p:nvSpPr>
        <p:spPr>
          <a:xfrm>
            <a:off x="1130300" y="444500"/>
            <a:ext cx="1867396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200" b="1" i="0" kern="0" spc="216" dirty="0">
                <a:solidFill>
                  <a:srgbClr val="0072C3"/>
                </a:solidFill>
                <a:latin typeface="Arial" panose="020B0604020202020204" pitchFamily="34" charset="0"/>
                <a:ea typeface="Arial" panose="020B0604020202020204" pitchFamily="34" charset="-122"/>
                <a:cs typeface="Arial" pitchFamily="34" charset="-120"/>
              </a:rPr>
              <a:t>QUALITY &amp; SAFETY</a:t>
            </a:r>
            <a:endParaRPr lang="en-US" sz="1200" dirty="0"/>
          </a:p>
        </p:txBody>
      </p:sp>
      <p:sp>
        <p:nvSpPr>
          <p:cNvPr id="3" name="Text 2"/>
          <p:cNvSpPr/>
          <p:nvPr/>
        </p:nvSpPr>
        <p:spPr>
          <a:xfrm>
            <a:off x="812800" y="717550"/>
            <a:ext cx="4788098" cy="4572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3200" b="1" i="0" dirty="0">
                <a:solidFill>
                  <a:srgbClr val="161616"/>
                </a:solidFill>
                <a:latin typeface="Arial" panose="020B0604020202020204" pitchFamily="34" charset="0"/>
                <a:ea typeface="Arial" panose="020B0604020202020204" pitchFamily="34" charset="-122"/>
                <a:cs typeface="Arial" pitchFamily="34" charset="-120"/>
              </a:rPr>
              <a:t>Quality is the safety gate</a:t>
            </a:r>
            <a:endParaRPr lang="en-US" sz="3200" dirty="0"/>
          </a:p>
        </p:txBody>
      </p:sp>
      <p:sp>
        <p:nvSpPr>
          <p:cNvPr id="4" name="Shape 3"/>
          <p:cNvSpPr/>
          <p:nvPr/>
        </p:nvSpPr>
        <p:spPr>
          <a:xfrm>
            <a:off x="812800" y="1458416"/>
            <a:ext cx="5207000" cy="4165600"/>
          </a:xfrm>
          <a:custGeom>
            <a:avLst/>
            <a:gdLst/>
            <a:ahLst/>
            <a:cxnLst/>
            <a:rect l="l" t="t" r="r" b="b"/>
            <a:pathLst>
              <a:path w="5207000" h="4165600">
                <a:moveTo>
                  <a:pt x="63500" y="0"/>
                </a:moveTo>
                <a:lnTo>
                  <a:pt x="5143500" y="0"/>
                </a:lnTo>
                <a:cubicBezTo>
                  <a:pt x="5178335" y="0"/>
                  <a:pt x="5207000" y="28665"/>
                  <a:pt x="5207000" y="63500"/>
                </a:cubicBezTo>
                <a:lnTo>
                  <a:pt x="5207000" y="4102100"/>
                </a:lnTo>
                <a:cubicBezTo>
                  <a:pt x="5207000" y="4136935"/>
                  <a:pt x="5178335" y="4165600"/>
                  <a:pt x="5143500" y="4165600"/>
                </a:cubicBezTo>
                <a:lnTo>
                  <a:pt x="63500" y="4165600"/>
                </a:lnTo>
                <a:cubicBezTo>
                  <a:pt x="28665" y="4165600"/>
                  <a:pt x="0" y="4136935"/>
                  <a:pt x="0" y="4102100"/>
                </a:cubicBezTo>
                <a:lnTo>
                  <a:pt x="0" y="63500"/>
                </a:lnTo>
                <a:cubicBezTo>
                  <a:pt x="0" y="28665"/>
                  <a:pt x="28665" y="0"/>
                  <a:pt x="63500" y="0"/>
                </a:cubicBezTo>
                <a:close/>
              </a:path>
            </a:pathLst>
          </a:custGeom>
          <a:solidFill>
            <a:srgbClr val="002D9C"/>
          </a:solidFill>
        </p:spPr>
        <p:txBody>
          <a:bodyPr wrap="none" rtlCol="0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5" name="Text 4"/>
          <p:cNvSpPr/>
          <p:nvPr/>
        </p:nvSpPr>
        <p:spPr>
          <a:xfrm>
            <a:off x="1117600" y="2398911"/>
            <a:ext cx="3850977" cy="1905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300" b="0" i="0" kern="0" spc="156" dirty="0">
                <a:solidFill>
                  <a:srgbClr val="8FD8FF"/>
                </a:solidFill>
                <a:latin typeface="Arial" panose="020B0604020202020204" pitchFamily="34" charset="0"/>
                <a:ea typeface="Arial" panose="020B0604020202020204" pitchFamily="34" charset="-122"/>
                <a:cs typeface="Arial" pitchFamily="34" charset="-120"/>
              </a:rPr>
              <a:t>ANNOTATION-ACCURACY SLA, SOME AV</a:t>
            </a:r>
            <a:endParaRPr lang="en-US" sz="1300" dirty="0"/>
          </a:p>
        </p:txBody>
      </p:sp>
      <p:sp>
        <p:nvSpPr>
          <p:cNvPr id="6" name="Text 5"/>
          <p:cNvSpPr/>
          <p:nvPr/>
        </p:nvSpPr>
        <p:spPr>
          <a:xfrm>
            <a:off x="1117600" y="2595761"/>
            <a:ext cx="1150838" cy="1905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300" b="0" i="0" kern="0" spc="156" dirty="0">
                <a:solidFill>
                  <a:srgbClr val="8FD8FF"/>
                </a:solidFill>
                <a:latin typeface="Arial" panose="020B0604020202020204" pitchFamily="34" charset="0"/>
                <a:ea typeface="Arial" panose="020B0604020202020204" pitchFamily="34" charset="-122"/>
                <a:cs typeface="Arial" pitchFamily="34" charset="-120"/>
              </a:rPr>
              <a:t>PROVIDERS</a:t>
            </a:r>
            <a:endParaRPr lang="en-US" sz="1300" dirty="0"/>
          </a:p>
        </p:txBody>
      </p:sp>
      <p:sp>
        <p:nvSpPr>
          <p:cNvPr id="7" name="Text 6"/>
          <p:cNvSpPr/>
          <p:nvPr/>
        </p:nvSpPr>
        <p:spPr>
          <a:xfrm>
            <a:off x="1117600" y="2798961"/>
            <a:ext cx="1670050" cy="102235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7200" b="1" i="0" dirty="0">
                <a:solidFill>
                  <a:srgbClr val="48C6FF"/>
                </a:solidFill>
                <a:latin typeface="Arial" panose="020B0604020202020204" pitchFamily="34" charset="0"/>
                <a:ea typeface="Arial" panose="020B0604020202020204" pitchFamily="34" charset="-122"/>
                <a:cs typeface="Arial" pitchFamily="34" charset="-120"/>
              </a:rPr>
              <a:t>99.9</a:t>
            </a:r>
            <a:endParaRPr lang="en-US" sz="7200" dirty="0"/>
          </a:p>
        </p:txBody>
      </p:sp>
      <p:sp>
        <p:nvSpPr>
          <p:cNvPr id="8" name="Text 7"/>
          <p:cNvSpPr/>
          <p:nvPr/>
        </p:nvSpPr>
        <p:spPr>
          <a:xfrm>
            <a:off x="2838450" y="3072011"/>
            <a:ext cx="542032" cy="67945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4800" b="1" i="0" dirty="0">
                <a:solidFill>
                  <a:srgbClr val="48C6FF"/>
                </a:solidFill>
                <a:latin typeface="Arial" panose="020B0604020202020204" pitchFamily="34" charset="0"/>
                <a:ea typeface="Arial" panose="020B0604020202020204" pitchFamily="34" charset="-122"/>
                <a:cs typeface="Arial" pitchFamily="34" charset="-120"/>
              </a:rPr>
              <a:t>%</a:t>
            </a:r>
            <a:endParaRPr lang="en-US" sz="4800" dirty="0"/>
          </a:p>
        </p:txBody>
      </p:sp>
      <p:sp>
        <p:nvSpPr>
          <p:cNvPr id="9" name="Shape 8"/>
          <p:cNvSpPr/>
          <p:nvPr/>
        </p:nvSpPr>
        <p:spPr>
          <a:xfrm>
            <a:off x="1117600" y="3938786"/>
            <a:ext cx="4597400" cy="0"/>
          </a:xfrm>
          <a:prstGeom prst="line">
            <a:avLst/>
          </a:prstGeom>
          <a:noFill/>
          <a:ln w="6350">
            <a:solidFill>
              <a:srgbClr val="FFFFFF">
                <a:alpha val="22000"/>
              </a:srgbClr>
            </a:solidFill>
            <a:prstDash val="solid"/>
          </a:ln>
        </p:spPr>
        <p:txBody>
          <a:bodyPr wrap="none" rtlCol="0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0" name="Text 9"/>
          <p:cNvSpPr/>
          <p:nvPr/>
        </p:nvSpPr>
        <p:spPr>
          <a:xfrm>
            <a:off x="1117600" y="4126111"/>
            <a:ext cx="4337546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600" b="0" i="0" dirty="0">
                <a:solidFill>
                  <a:srgbClr val="CFE6FF"/>
                </a:solidFill>
                <a:latin typeface="Arial" panose="020B0604020202020204" pitchFamily="34" charset="0"/>
                <a:ea typeface="Arial" panose="020B0604020202020204" pitchFamily="34" charset="-122"/>
                <a:cs typeface="Arial" pitchFamily="34" charset="-120"/>
              </a:rPr>
              <a:t>Inter-annotator agreement sets a hard ceiling on</a:t>
            </a:r>
            <a:endParaRPr lang="en-US" sz="1600" dirty="0"/>
          </a:p>
        </p:txBody>
      </p:sp>
      <p:sp>
        <p:nvSpPr>
          <p:cNvPr id="11" name="Text 10"/>
          <p:cNvSpPr/>
          <p:nvPr/>
        </p:nvSpPr>
        <p:spPr>
          <a:xfrm>
            <a:off x="1117600" y="4420691"/>
            <a:ext cx="4156670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600" b="0" i="0" dirty="0">
                <a:solidFill>
                  <a:srgbClr val="CFE6FF"/>
                </a:solidFill>
                <a:latin typeface="Arial" panose="020B0604020202020204" pitchFamily="34" charset="0"/>
                <a:ea typeface="Arial" panose="020B0604020202020204" pitchFamily="34" charset="-122"/>
                <a:cs typeface="Arial" pitchFamily="34" charset="-120"/>
              </a:rPr>
              <a:t>the accuracy any perception model can reach.</a:t>
            </a:r>
            <a:endParaRPr lang="en-US" sz="1600" dirty="0"/>
          </a:p>
        </p:txBody>
      </p:sp>
      <p:sp>
        <p:nvSpPr>
          <p:cNvPr id="12" name="Shape 11"/>
          <p:cNvSpPr/>
          <p:nvPr/>
        </p:nvSpPr>
        <p:spPr>
          <a:xfrm>
            <a:off x="6248400" y="3892054"/>
            <a:ext cx="5130800" cy="1731963"/>
          </a:xfrm>
          <a:custGeom>
            <a:avLst/>
            <a:gdLst/>
            <a:ahLst/>
            <a:cxnLst/>
            <a:rect l="l" t="t" r="r" b="b"/>
            <a:pathLst>
              <a:path w="5130800" h="1731963">
                <a:moveTo>
                  <a:pt x="50800" y="0"/>
                </a:moveTo>
                <a:lnTo>
                  <a:pt x="5080000" y="0"/>
                </a:lnTo>
                <a:cubicBezTo>
                  <a:pt x="5107868" y="0"/>
                  <a:pt x="5130800" y="22932"/>
                  <a:pt x="5130800" y="50800"/>
                </a:cubicBezTo>
                <a:lnTo>
                  <a:pt x="5130800" y="1681163"/>
                </a:lnTo>
                <a:cubicBezTo>
                  <a:pt x="5130800" y="1709031"/>
                  <a:pt x="5107868" y="1731963"/>
                  <a:pt x="5080000" y="1731963"/>
                </a:cubicBezTo>
                <a:lnTo>
                  <a:pt x="50800" y="1731963"/>
                </a:lnTo>
                <a:cubicBezTo>
                  <a:pt x="22932" y="1731963"/>
                  <a:pt x="0" y="1709031"/>
                  <a:pt x="0" y="1681163"/>
                </a:cubicBezTo>
                <a:lnTo>
                  <a:pt x="0" y="50800"/>
                </a:lnTo>
                <a:cubicBezTo>
                  <a:pt x="0" y="22932"/>
                  <a:pt x="22932" y="0"/>
                  <a:pt x="50800" y="0"/>
                </a:cubicBezTo>
                <a:close/>
              </a:path>
            </a:pathLst>
          </a:custGeom>
          <a:solidFill>
            <a:srgbClr val="E5F6FF"/>
          </a:solidFill>
        </p:spPr>
        <p:txBody>
          <a:bodyPr wrap="none" rtlCol="0"/>
          <a:lstStyle/>
          <a:p>
            <a:pPr marL="0" indent="0">
              <a:buNone/>
            </a:pPr>
            <a:endParaRPr lang="en-US" dirty="0"/>
          </a:p>
        </p:txBody>
      </p:sp>
      <p:pic>
        <p:nvPicPr>
          <p:cNvPr id="1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02400" y="4118074"/>
            <a:ext cx="279400" cy="203200"/>
          </a:xfrm>
          <a:prstGeom prst="rect">
            <a:avLst/>
          </a:prstGeom>
        </p:spPr>
      </p:pic>
      <p:sp>
        <p:nvSpPr>
          <p:cNvPr id="14" name="Text 0"/>
          <p:cNvSpPr/>
          <p:nvPr/>
        </p:nvSpPr>
        <p:spPr>
          <a:xfrm>
            <a:off x="6896100" y="4101604"/>
            <a:ext cx="3840262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600" b="1" i="0" dirty="0">
                <a:solidFill>
                  <a:srgbClr val="161616"/>
                </a:solidFill>
                <a:latin typeface="Arial" panose="020B0604020202020204" pitchFamily="34" charset="0"/>
                <a:ea typeface="Arial" panose="020B0604020202020204" pitchFamily="34" charset="-122"/>
                <a:cs typeface="Arial" pitchFamily="34" charset="-120"/>
              </a:rPr>
              <a:t>1-pixel precision</a:t>
            </a:r>
            <a:r>
              <a:rPr lang="en-US" sz="1600" b="0" i="0" dirty="0">
                <a:solidFill>
                  <a:srgbClr val="161616"/>
                </a:solidFill>
                <a:latin typeface="Arial" panose="020B0604020202020204" pitchFamily="34" charset="0"/>
                <a:ea typeface="Arial" panose="020B0604020202020204" pitchFamily="34" charset="-122"/>
                <a:cs typeface="Arial" pitchFamily="34" charset="-120"/>
              </a:rPr>
              <a:t> required at object edges</a:t>
            </a:r>
            <a:endParaRPr lang="en-US" sz="1600" dirty="0"/>
          </a:p>
        </p:txBody>
      </p:sp>
      <p:pic>
        <p:nvPicPr>
          <p:cNvPr id="15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02400" y="4519315"/>
            <a:ext cx="279400" cy="203200"/>
          </a:xfrm>
          <a:prstGeom prst="rect">
            <a:avLst/>
          </a:prstGeom>
        </p:spPr>
      </p:pic>
      <p:sp>
        <p:nvSpPr>
          <p:cNvPr id="16" name="Text 0"/>
          <p:cNvSpPr/>
          <p:nvPr/>
        </p:nvSpPr>
        <p:spPr>
          <a:xfrm>
            <a:off x="6896100" y="4502845"/>
            <a:ext cx="3240286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600" b="1" i="0" dirty="0">
                <a:solidFill>
                  <a:srgbClr val="161616"/>
                </a:solidFill>
                <a:latin typeface="Arial" panose="020B0604020202020204" pitchFamily="34" charset="0"/>
                <a:ea typeface="Arial" panose="020B0604020202020204" pitchFamily="34" charset="-122"/>
                <a:cs typeface="Arial" pitchFamily="34" charset="-120"/>
              </a:rPr>
              <a:t>Multi-round QC</a:t>
            </a:r>
            <a:r>
              <a:rPr lang="en-US" sz="1600" b="0" i="0" dirty="0">
                <a:solidFill>
                  <a:srgbClr val="161616"/>
                </a:solidFill>
                <a:latin typeface="Arial" panose="020B0604020202020204" pitchFamily="34" charset="0"/>
                <a:ea typeface="Arial" panose="020B0604020202020204" pitchFamily="34" charset="-122"/>
                <a:cs typeface="Arial" pitchFamily="34" charset="-120"/>
              </a:rPr>
              <a:t> across every batch</a:t>
            </a:r>
            <a:endParaRPr lang="en-US" sz="1600" dirty="0"/>
          </a:p>
        </p:txBody>
      </p:sp>
      <p:pic>
        <p:nvPicPr>
          <p:cNvPr id="17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02400" y="5057676"/>
            <a:ext cx="277614" cy="203200"/>
          </a:xfrm>
          <a:prstGeom prst="rect">
            <a:avLst/>
          </a:prstGeom>
        </p:spPr>
      </p:pic>
      <p:grpSp>
        <p:nvGrpSpPr>
          <p:cNvPr id="18" name="je"/>
          <p:cNvGrpSpPr/>
          <p:nvPr/>
        </p:nvGrpSpPr>
        <p:grpSpPr>
          <a:xfrm>
            <a:off x="6894314" y="4904085"/>
            <a:ext cx="3772694" cy="502841"/>
            <a:chOff x="6894314" y="4904085"/>
            <a:chExt cx="3772694" cy="502841"/>
          </a:xfrm>
        </p:grpSpPr>
        <p:sp>
          <p:nvSpPr>
            <p:cNvPr id="19" name="Text 0"/>
            <p:cNvSpPr/>
            <p:nvPr/>
          </p:nvSpPr>
          <p:spPr>
            <a:xfrm>
              <a:off x="6894314" y="4904085"/>
              <a:ext cx="3772694" cy="228600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ctr"/>
            <a:lstStyle/>
            <a:p>
              <a:pPr marL="0" indent="0" algn="l">
                <a:buNone/>
              </a:pPr>
              <a:r>
                <a:rPr lang="en-US" sz="1600" b="0" i="0" dirty="0">
                  <a:solidFill>
                    <a:srgbClr val="161616"/>
                  </a:solidFill>
                  <a:latin typeface="Arial" panose="020B0604020202020204" pitchFamily="34" charset="0"/>
                  <a:ea typeface="Arial" panose="020B0604020202020204" pitchFamily="34" charset="-122"/>
                  <a:cs typeface="Arial" pitchFamily="34" charset="-120"/>
                </a:rPr>
                <a:t>Engineered into the perception </a:t>
              </a:r>
              <a:r>
                <a:rPr lang="en-US" sz="1600" b="1" i="0" dirty="0">
                  <a:solidFill>
                    <a:srgbClr val="161616"/>
                  </a:solidFill>
                  <a:latin typeface="Arial" panose="020B0604020202020204" pitchFamily="34" charset="0"/>
                  <a:ea typeface="Arial" panose="020B0604020202020204" pitchFamily="34" charset="-122"/>
                  <a:cs typeface="Arial" pitchFamily="34" charset="-120"/>
                </a:rPr>
                <a:t>validation</a:t>
              </a:r>
              <a:endParaRPr lang="en-US" sz="1600" dirty="0"/>
            </a:p>
          </p:txBody>
        </p:sp>
        <p:sp>
          <p:nvSpPr>
            <p:cNvPr id="20" name="Text 1"/>
            <p:cNvSpPr/>
            <p:nvPr/>
          </p:nvSpPr>
          <p:spPr>
            <a:xfrm>
              <a:off x="6894314" y="5178326"/>
              <a:ext cx="428823" cy="228600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ctr"/>
            <a:lstStyle/>
            <a:p>
              <a:pPr marL="0" indent="0" algn="l">
                <a:buNone/>
              </a:pPr>
              <a:r>
                <a:rPr lang="en-US" sz="1600" b="1" i="0" dirty="0">
                  <a:solidFill>
                    <a:srgbClr val="161616"/>
                  </a:solidFill>
                  <a:latin typeface="Arial" panose="020B0604020202020204" pitchFamily="34" charset="0"/>
                  <a:ea typeface="Arial" panose="020B0604020202020204" pitchFamily="34" charset="-122"/>
                  <a:cs typeface="Arial" pitchFamily="34" charset="-120"/>
                </a:rPr>
                <a:t>loop</a:t>
              </a:r>
              <a:endParaRPr lang="en-US" sz="1600" dirty="0"/>
            </a:p>
          </p:txBody>
        </p:sp>
      </p:grpSp>
      <p:sp>
        <p:nvSpPr>
          <p:cNvPr id="21" name="Text 12"/>
          <p:cNvSpPr/>
          <p:nvPr/>
        </p:nvSpPr>
        <p:spPr>
          <a:xfrm>
            <a:off x="812800" y="5795466"/>
            <a:ext cx="4405511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200" b="0" i="0" dirty="0">
                <a:solidFill>
                  <a:srgbClr val="161616">
                    <a:alpha val="62000"/>
                  </a:srgbClr>
                </a:solidFill>
                <a:latin typeface="Arial" panose="020B0604020202020204" pitchFamily="34" charset="0"/>
                <a:ea typeface="Arial" panose="020B0604020202020204" pitchFamily="34" charset="-122"/>
                <a:cs typeface="Arial" pitchFamily="34" charset="-120"/>
              </a:rPr>
              <a:t>Source: arXiv 2511.15859 (annotation quality for safe perception)</a:t>
            </a:r>
            <a:endParaRPr lang="en-US" sz="1200" dirty="0"/>
          </a:p>
        </p:txBody>
      </p:sp>
      <p:sp>
        <p:nvSpPr>
          <p:cNvPr id="22" name="Shape 13"/>
          <p:cNvSpPr/>
          <p:nvPr/>
        </p:nvSpPr>
        <p:spPr>
          <a:xfrm>
            <a:off x="6248400" y="1458416"/>
            <a:ext cx="5130800" cy="2281238"/>
          </a:xfrm>
          <a:custGeom>
            <a:avLst/>
            <a:gdLst/>
            <a:ahLst/>
            <a:cxnLst/>
            <a:rect l="l" t="t" r="r" b="b"/>
            <a:pathLst>
              <a:path w="5130800" h="2281238">
                <a:moveTo>
                  <a:pt x="50800" y="0"/>
                </a:moveTo>
                <a:lnTo>
                  <a:pt x="5080000" y="0"/>
                </a:lnTo>
                <a:cubicBezTo>
                  <a:pt x="5107868" y="0"/>
                  <a:pt x="5130800" y="22932"/>
                  <a:pt x="5130800" y="50800"/>
                </a:cubicBezTo>
                <a:lnTo>
                  <a:pt x="5130800" y="2230437"/>
                </a:lnTo>
                <a:cubicBezTo>
                  <a:pt x="5130800" y="2258305"/>
                  <a:pt x="5107868" y="2281237"/>
                  <a:pt x="5080000" y="2281237"/>
                </a:cubicBezTo>
                <a:lnTo>
                  <a:pt x="50800" y="2281237"/>
                </a:lnTo>
                <a:cubicBezTo>
                  <a:pt x="22932" y="2281237"/>
                  <a:pt x="0" y="2258305"/>
                  <a:pt x="0" y="2230437"/>
                </a:cubicBezTo>
                <a:lnTo>
                  <a:pt x="0" y="50800"/>
                </a:lnTo>
                <a:cubicBezTo>
                  <a:pt x="0" y="22932"/>
                  <a:pt x="22932" y="0"/>
                  <a:pt x="50800" y="0"/>
                </a:cubicBezTo>
                <a:close/>
              </a:path>
            </a:pathLst>
          </a:custGeom>
          <a:blipFill rotWithShape="1">
            <a:blip r:embed="rId6"/>
            <a:stretch>
              <a:fillRect/>
            </a:stretch>
          </a:blipFill>
          <a:ln w="12700">
            <a:prstDash val="solid"/>
          </a:ln>
        </p:spPr>
        <p:txBody>
          <a:bodyPr wrap="none" rtlCol="0"/>
          <a:lstStyle/>
          <a:p>
            <a:pPr marL="0" indent="0">
              <a:buNone/>
            </a:pPr>
            <a:endParaRPr lang="en-US" dirty="0"/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FA82DDBB-186D-A7EF-27CC-D7A58D96E91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120735" y="133895"/>
            <a:ext cx="753418" cy="753418"/>
          </a:xfrm>
          <a:prstGeom prst="rect">
            <a:avLst/>
          </a:prstGeom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00F48285-5AD2-4131-CB8A-D9699A49D82D}"/>
              </a:ext>
            </a:extLst>
          </p:cNvPr>
          <p:cNvSpPr/>
          <p:nvPr/>
        </p:nvSpPr>
        <p:spPr>
          <a:xfrm>
            <a:off x="4463028" y="6401198"/>
            <a:ext cx="3445431" cy="36933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IN" b="1" dirty="0">
                <a:solidFill>
                  <a:schemeClr val="bg2"/>
                </a:solidFill>
                <a:highlight>
                  <a:srgbClr val="000000"/>
                </a:highlight>
                <a:latin typeface="Cambria" panose="02040503050406030204" pitchFamily="18" charset="0"/>
                <a:ea typeface="Cambria" panose="02040503050406030204" pitchFamily="18" charset="0"/>
                <a:hlinkClick r:id="rId8"/>
              </a:rPr>
              <a:t>https://www.graveiensai.com/</a:t>
            </a:r>
            <a:endParaRPr lang="en-US" sz="5400" b="1" cap="none" spc="0" dirty="0">
              <a:ln w="12700">
                <a:solidFill>
                  <a:schemeClr val="accent3">
                    <a:lumMod val="50000"/>
                  </a:schemeClr>
                </a:solidFill>
                <a:prstDash val="solid"/>
              </a:ln>
              <a:solidFill>
                <a:schemeClr val="bg2"/>
              </a:solidFill>
              <a:effectLst>
                <a:innerShdw blurRad="177800">
                  <a:schemeClr val="accent3">
                    <a:lumMod val="50000"/>
                  </a:schemeClr>
                </a:innerShdw>
              </a:effectLst>
              <a:highlight>
                <a:srgbClr val="000000"/>
              </a:highlight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Shape 0"/>
          <p:cNvSpPr/>
          <p:nvPr/>
        </p:nvSpPr>
        <p:spPr>
          <a:xfrm>
            <a:off x="812800" y="527050"/>
            <a:ext cx="228600" cy="12700"/>
          </a:xfrm>
          <a:custGeom>
            <a:avLst/>
            <a:gdLst/>
            <a:ahLst/>
            <a:cxnLst/>
            <a:rect l="l" t="t" r="r" b="b"/>
            <a:pathLst>
              <a:path w="228600" h="12700">
                <a:moveTo>
                  <a:pt x="0" y="0"/>
                </a:moveTo>
                <a:lnTo>
                  <a:pt x="228600" y="0"/>
                </a:lnTo>
                <a:cubicBezTo>
                  <a:pt x="228600" y="0"/>
                  <a:pt x="228600" y="0"/>
                  <a:pt x="228600" y="0"/>
                </a:cubicBezTo>
                <a:lnTo>
                  <a:pt x="228600" y="12700"/>
                </a:lnTo>
                <a:cubicBezTo>
                  <a:pt x="228600" y="12700"/>
                  <a:pt x="228600" y="12700"/>
                  <a:pt x="228600" y="12700"/>
                </a:cubicBezTo>
                <a:lnTo>
                  <a:pt x="0" y="12700"/>
                </a:lnTo>
                <a:cubicBezTo>
                  <a:pt x="0" y="12700"/>
                  <a:pt x="0" y="12700"/>
                  <a:pt x="0" y="12700"/>
                </a:cubicBezTo>
                <a:lnTo>
                  <a:pt x="0" y="0"/>
                </a:lnTo>
                <a:cubicBezTo>
                  <a:pt x="0" y="0"/>
                  <a:pt x="0" y="0"/>
                  <a:pt x="0" y="0"/>
                </a:cubicBezTo>
                <a:close/>
              </a:path>
            </a:pathLst>
          </a:custGeom>
          <a:solidFill>
            <a:srgbClr val="0072C3"/>
          </a:solidFill>
        </p:spPr>
        <p:txBody>
          <a:bodyPr wrap="none" rtlCol="0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2" name="Text 1"/>
          <p:cNvSpPr/>
          <p:nvPr/>
        </p:nvSpPr>
        <p:spPr>
          <a:xfrm>
            <a:off x="1130300" y="444500"/>
            <a:ext cx="1449189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200" b="1" i="0" kern="0" spc="216" dirty="0">
                <a:solidFill>
                  <a:srgbClr val="0072C3"/>
                </a:solidFill>
                <a:latin typeface="Arial" panose="020B0604020202020204" pitchFamily="34" charset="0"/>
                <a:ea typeface="Arial" panose="020B0604020202020204" pitchFamily="34" charset="-122"/>
                <a:cs typeface="Arial" pitchFamily="34" charset="-120"/>
              </a:rPr>
              <a:t>BUILD VS. BUY</a:t>
            </a:r>
            <a:endParaRPr lang="en-US" sz="1200" dirty="0"/>
          </a:p>
        </p:txBody>
      </p:sp>
      <p:sp>
        <p:nvSpPr>
          <p:cNvPr id="3" name="Text 2"/>
          <p:cNvSpPr/>
          <p:nvPr/>
        </p:nvSpPr>
        <p:spPr>
          <a:xfrm>
            <a:off x="812800" y="717550"/>
            <a:ext cx="6548239" cy="4572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3200" b="1" i="0" dirty="0">
                <a:solidFill>
                  <a:srgbClr val="161616"/>
                </a:solidFill>
                <a:latin typeface="Arial" panose="020B0604020202020204" pitchFamily="34" charset="0"/>
                <a:ea typeface="Arial" panose="020B0604020202020204" pitchFamily="34" charset="-122"/>
                <a:cs typeface="Arial" pitchFamily="34" charset="-120"/>
              </a:rPr>
              <a:t>Who labels the data: build vs. buy</a:t>
            </a:r>
            <a:endParaRPr lang="en-US" sz="3200" dirty="0"/>
          </a:p>
        </p:txBody>
      </p:sp>
      <p:grpSp>
        <p:nvGrpSpPr>
          <p:cNvPr id="4" name="je"/>
          <p:cNvGrpSpPr/>
          <p:nvPr/>
        </p:nvGrpSpPr>
        <p:grpSpPr>
          <a:xfrm>
            <a:off x="3479800" y="1433016"/>
            <a:ext cx="3949700" cy="596900"/>
            <a:chOff x="3479800" y="1433016"/>
            <a:chExt cx="3949700" cy="596900"/>
          </a:xfrm>
        </p:grpSpPr>
        <p:sp>
          <p:nvSpPr>
            <p:cNvPr id="5" name="Shape 0"/>
            <p:cNvSpPr/>
            <p:nvPr/>
          </p:nvSpPr>
          <p:spPr>
            <a:xfrm>
              <a:off x="3479800" y="1433016"/>
              <a:ext cx="3949700" cy="596900"/>
            </a:xfrm>
            <a:custGeom>
              <a:avLst/>
              <a:gdLst/>
              <a:ahLst/>
              <a:cxnLst/>
              <a:rect l="l" t="t" r="r" b="b"/>
              <a:pathLst>
                <a:path w="3949700" h="596900">
                  <a:moveTo>
                    <a:pt x="50800" y="0"/>
                  </a:moveTo>
                  <a:lnTo>
                    <a:pt x="3949700" y="0"/>
                  </a:lnTo>
                  <a:cubicBezTo>
                    <a:pt x="3949700" y="0"/>
                    <a:pt x="3949700" y="0"/>
                    <a:pt x="3949700" y="0"/>
                  </a:cubicBezTo>
                  <a:lnTo>
                    <a:pt x="3949700" y="596900"/>
                  </a:lnTo>
                  <a:cubicBezTo>
                    <a:pt x="3949700" y="596900"/>
                    <a:pt x="3949700" y="596900"/>
                    <a:pt x="3949700" y="596900"/>
                  </a:cubicBezTo>
                  <a:lnTo>
                    <a:pt x="0" y="596900"/>
                  </a:lnTo>
                  <a:cubicBezTo>
                    <a:pt x="0" y="596900"/>
                    <a:pt x="0" y="596900"/>
                    <a:pt x="0" y="596900"/>
                  </a:cubicBezTo>
                  <a:lnTo>
                    <a:pt x="0" y="50800"/>
                  </a:lnTo>
                  <a:cubicBezTo>
                    <a:pt x="0" y="22932"/>
                    <a:pt x="22932" y="0"/>
                    <a:pt x="50800" y="0"/>
                  </a:cubicBezTo>
                  <a:close/>
                </a:path>
              </a:pathLst>
            </a:custGeom>
            <a:solidFill>
              <a:srgbClr val="002D9C"/>
            </a:solidFill>
          </p:spPr>
          <p:txBody>
            <a:bodyPr wrap="none" rtlCol="0"/>
            <a:lstStyle/>
            <a:p>
              <a:pPr marL="0" indent="0">
                <a:buNone/>
              </a:pPr>
              <a:endParaRPr lang="en-US" dirty="0"/>
            </a:p>
          </p:txBody>
        </p:sp>
        <p:pic>
          <p:nvPicPr>
            <p:cNvPr id="6" name="Image 0" descr="preencoded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708400" y="1642566"/>
              <a:ext cx="238125" cy="190500"/>
            </a:xfrm>
            <a:prstGeom prst="rect">
              <a:avLst/>
            </a:prstGeom>
          </p:spPr>
        </p:pic>
        <p:sp>
          <p:nvSpPr>
            <p:cNvPr id="7" name="Text 1"/>
            <p:cNvSpPr/>
            <p:nvPr/>
          </p:nvSpPr>
          <p:spPr>
            <a:xfrm>
              <a:off x="4051002" y="1598116"/>
              <a:ext cx="1549698" cy="260350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ctr"/>
            <a:lstStyle/>
            <a:p>
              <a:pPr marL="0" indent="0" algn="l">
                <a:buNone/>
              </a:pPr>
              <a:r>
                <a:rPr lang="en-US" sz="1800" b="1" i="0" dirty="0">
                  <a:solidFill>
                    <a:srgbClr val="FFFFFF"/>
                  </a:solidFill>
                  <a:latin typeface="Arial" panose="020B0604020202020204" pitchFamily="34" charset="0"/>
                  <a:ea typeface="Arial" panose="020B0604020202020204" pitchFamily="34" charset="-122"/>
                  <a:cs typeface="Arial" pitchFamily="34" charset="-120"/>
                </a:rPr>
                <a:t>In-house team</a:t>
              </a:r>
              <a:endParaRPr lang="en-US" sz="1800" dirty="0"/>
            </a:p>
          </p:txBody>
        </p:sp>
      </p:grpSp>
      <p:grpSp>
        <p:nvGrpSpPr>
          <p:cNvPr id="8" name="je"/>
          <p:cNvGrpSpPr/>
          <p:nvPr/>
        </p:nvGrpSpPr>
        <p:grpSpPr>
          <a:xfrm>
            <a:off x="7429500" y="1433016"/>
            <a:ext cx="3949700" cy="596900"/>
            <a:chOff x="7429500" y="1433016"/>
            <a:chExt cx="3949700" cy="596900"/>
          </a:xfrm>
        </p:grpSpPr>
        <p:sp>
          <p:nvSpPr>
            <p:cNvPr id="9" name="Shape 0"/>
            <p:cNvSpPr/>
            <p:nvPr/>
          </p:nvSpPr>
          <p:spPr>
            <a:xfrm>
              <a:off x="7429500" y="1433016"/>
              <a:ext cx="3949700" cy="596900"/>
            </a:xfrm>
            <a:custGeom>
              <a:avLst/>
              <a:gdLst/>
              <a:ahLst/>
              <a:cxnLst/>
              <a:rect l="l" t="t" r="r" b="b"/>
              <a:pathLst>
                <a:path w="3949700" h="596900">
                  <a:moveTo>
                    <a:pt x="0" y="0"/>
                  </a:moveTo>
                  <a:lnTo>
                    <a:pt x="3898900" y="0"/>
                  </a:lnTo>
                  <a:cubicBezTo>
                    <a:pt x="3926768" y="0"/>
                    <a:pt x="3949700" y="22932"/>
                    <a:pt x="3949700" y="50800"/>
                  </a:cubicBezTo>
                  <a:lnTo>
                    <a:pt x="3949700" y="596900"/>
                  </a:lnTo>
                  <a:cubicBezTo>
                    <a:pt x="3949700" y="596900"/>
                    <a:pt x="3949700" y="596900"/>
                    <a:pt x="3949700" y="596900"/>
                  </a:cubicBezTo>
                  <a:lnTo>
                    <a:pt x="0" y="596900"/>
                  </a:lnTo>
                  <a:cubicBezTo>
                    <a:pt x="0" y="596900"/>
                    <a:pt x="0" y="596900"/>
                    <a:pt x="0" y="596900"/>
                  </a:cubicBezTo>
                  <a:lnTo>
                    <a:pt x="0" y="0"/>
                  </a:ln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0072C3"/>
            </a:solidFill>
          </p:spPr>
          <p:txBody>
            <a:bodyPr wrap="none" rtlCol="0"/>
            <a:lstStyle/>
            <a:p>
              <a:pPr marL="0" indent="0">
                <a:buNone/>
              </a:pPr>
              <a:endParaRPr lang="en-US" dirty="0"/>
            </a:p>
          </p:txBody>
        </p:sp>
        <p:pic>
          <p:nvPicPr>
            <p:cNvPr id="10" name="Image 0" descr="preencoded.png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658100" y="1642566"/>
              <a:ext cx="238125" cy="190500"/>
            </a:xfrm>
            <a:prstGeom prst="rect">
              <a:avLst/>
            </a:prstGeom>
          </p:spPr>
        </p:pic>
        <p:sp>
          <p:nvSpPr>
            <p:cNvPr id="11" name="Text 1"/>
            <p:cNvSpPr/>
            <p:nvPr/>
          </p:nvSpPr>
          <p:spPr>
            <a:xfrm>
              <a:off x="8000702" y="1598116"/>
              <a:ext cx="2184499" cy="260350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ctr"/>
            <a:lstStyle/>
            <a:p>
              <a:pPr marL="0" indent="0" algn="l">
                <a:buNone/>
              </a:pPr>
              <a:r>
                <a:rPr lang="en-US" sz="1800" b="1" i="0" dirty="0">
                  <a:solidFill>
                    <a:srgbClr val="FFFFFF"/>
                  </a:solidFill>
                  <a:latin typeface="Arial" panose="020B0604020202020204" pitchFamily="34" charset="0"/>
                  <a:ea typeface="Arial" panose="020B0604020202020204" pitchFamily="34" charset="-122"/>
                  <a:cs typeface="Arial" pitchFamily="34" charset="-120"/>
                </a:rPr>
                <a:t>Third-party platform</a:t>
              </a:r>
              <a:endParaRPr lang="en-US" sz="1800" dirty="0"/>
            </a:p>
          </p:txBody>
        </p:sp>
      </p:grpSp>
      <p:sp>
        <p:nvSpPr>
          <p:cNvPr id="12" name="Shape 3"/>
          <p:cNvSpPr/>
          <p:nvPr/>
        </p:nvSpPr>
        <p:spPr>
          <a:xfrm>
            <a:off x="812800" y="2156916"/>
            <a:ext cx="2667000" cy="596900"/>
          </a:xfrm>
          <a:custGeom>
            <a:avLst/>
            <a:gdLst/>
            <a:ahLst/>
            <a:cxnLst/>
            <a:rect l="l" t="t" r="r" b="b"/>
            <a:pathLst>
              <a:path w="2667000" h="596900">
                <a:moveTo>
                  <a:pt x="50800" y="0"/>
                </a:moveTo>
                <a:lnTo>
                  <a:pt x="2667000" y="0"/>
                </a:lnTo>
                <a:cubicBezTo>
                  <a:pt x="2667000" y="0"/>
                  <a:pt x="2667000" y="0"/>
                  <a:pt x="2667000" y="0"/>
                </a:cubicBezTo>
                <a:lnTo>
                  <a:pt x="2667000" y="596900"/>
                </a:lnTo>
                <a:cubicBezTo>
                  <a:pt x="2667000" y="596900"/>
                  <a:pt x="2667000" y="596900"/>
                  <a:pt x="2667000" y="596900"/>
                </a:cubicBezTo>
                <a:lnTo>
                  <a:pt x="0" y="596900"/>
                </a:lnTo>
                <a:cubicBezTo>
                  <a:pt x="0" y="596900"/>
                  <a:pt x="0" y="596900"/>
                  <a:pt x="0" y="596900"/>
                </a:cubicBezTo>
                <a:lnTo>
                  <a:pt x="0" y="50800"/>
                </a:lnTo>
                <a:cubicBezTo>
                  <a:pt x="0" y="22932"/>
                  <a:pt x="22932" y="0"/>
                  <a:pt x="50800" y="0"/>
                </a:cubicBezTo>
                <a:close/>
              </a:path>
            </a:pathLst>
          </a:custGeom>
          <a:solidFill>
            <a:srgbClr val="E5F6FF"/>
          </a:solidFill>
        </p:spPr>
        <p:txBody>
          <a:bodyPr wrap="none" rtlCol="0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3" name="Text 4"/>
          <p:cNvSpPr/>
          <p:nvPr/>
        </p:nvSpPr>
        <p:spPr>
          <a:xfrm>
            <a:off x="1041400" y="2322016"/>
            <a:ext cx="722312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600" b="1" i="0" dirty="0">
                <a:solidFill>
                  <a:srgbClr val="161616"/>
                </a:solidFill>
                <a:latin typeface="Arial" panose="020B0604020202020204" pitchFamily="34" charset="0"/>
                <a:ea typeface="Arial" panose="020B0604020202020204" pitchFamily="34" charset="-122"/>
                <a:cs typeface="Arial" pitchFamily="34" charset="-120"/>
              </a:rPr>
              <a:t>Control</a:t>
            </a:r>
            <a:endParaRPr lang="en-US" sz="1600" dirty="0"/>
          </a:p>
        </p:txBody>
      </p:sp>
      <p:sp>
        <p:nvSpPr>
          <p:cNvPr id="14" name="Shape 5"/>
          <p:cNvSpPr/>
          <p:nvPr/>
        </p:nvSpPr>
        <p:spPr>
          <a:xfrm>
            <a:off x="3479800" y="2156916"/>
            <a:ext cx="3949700" cy="596900"/>
          </a:xfrm>
          <a:custGeom>
            <a:avLst/>
            <a:gdLst/>
            <a:ahLst/>
            <a:cxnLst/>
            <a:rect l="l" t="t" r="r" b="b"/>
            <a:pathLst>
              <a:path w="3949700" h="596900">
                <a:moveTo>
                  <a:pt x="0" y="0"/>
                </a:moveTo>
                <a:lnTo>
                  <a:pt x="3949700" y="0"/>
                </a:lnTo>
                <a:cubicBezTo>
                  <a:pt x="3949700" y="0"/>
                  <a:pt x="3949700" y="0"/>
                  <a:pt x="3949700" y="0"/>
                </a:cubicBezTo>
                <a:lnTo>
                  <a:pt x="3949700" y="596900"/>
                </a:lnTo>
                <a:cubicBezTo>
                  <a:pt x="3949700" y="596900"/>
                  <a:pt x="3949700" y="596900"/>
                  <a:pt x="3949700" y="596900"/>
                </a:cubicBezTo>
                <a:lnTo>
                  <a:pt x="0" y="596900"/>
                </a:lnTo>
                <a:cubicBezTo>
                  <a:pt x="0" y="596900"/>
                  <a:pt x="0" y="596900"/>
                  <a:pt x="0" y="596900"/>
                </a:cubicBezTo>
                <a:lnTo>
                  <a:pt x="0" y="0"/>
                </a:lnTo>
                <a:cubicBezTo>
                  <a:pt x="0" y="0"/>
                  <a:pt x="0" y="0"/>
                  <a:pt x="0" y="0"/>
                </a:cubicBezTo>
                <a:close/>
              </a:path>
            </a:pathLst>
          </a:custGeom>
          <a:solidFill>
            <a:srgbClr val="F4FBFF"/>
          </a:solidFill>
        </p:spPr>
        <p:txBody>
          <a:bodyPr wrap="none" rtlCol="0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5" name="Text 6"/>
          <p:cNvSpPr/>
          <p:nvPr/>
        </p:nvSpPr>
        <p:spPr>
          <a:xfrm>
            <a:off x="3708400" y="2347416"/>
            <a:ext cx="2954437" cy="20955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500" b="0" i="0" dirty="0">
                <a:solidFill>
                  <a:srgbClr val="161616"/>
                </a:solidFill>
                <a:latin typeface="Arial" panose="020B0604020202020204" pitchFamily="34" charset="0"/>
                <a:ea typeface="Arial" panose="020B0604020202020204" pitchFamily="34" charset="-122"/>
                <a:cs typeface="Arial" pitchFamily="34" charset="-120"/>
              </a:rPr>
              <a:t>Full ownership of data and process</a:t>
            </a:r>
            <a:endParaRPr lang="en-US" sz="1500" dirty="0"/>
          </a:p>
        </p:txBody>
      </p:sp>
      <p:sp>
        <p:nvSpPr>
          <p:cNvPr id="16" name="Shape 7"/>
          <p:cNvSpPr/>
          <p:nvPr/>
        </p:nvSpPr>
        <p:spPr>
          <a:xfrm>
            <a:off x="7429500" y="2156916"/>
            <a:ext cx="3949700" cy="596900"/>
          </a:xfrm>
          <a:custGeom>
            <a:avLst/>
            <a:gdLst/>
            <a:ahLst/>
            <a:cxnLst/>
            <a:rect l="l" t="t" r="r" b="b"/>
            <a:pathLst>
              <a:path w="3949700" h="596900">
                <a:moveTo>
                  <a:pt x="0" y="0"/>
                </a:moveTo>
                <a:lnTo>
                  <a:pt x="3949700" y="0"/>
                </a:lnTo>
                <a:cubicBezTo>
                  <a:pt x="3949700" y="0"/>
                  <a:pt x="3949700" y="0"/>
                  <a:pt x="3949700" y="0"/>
                </a:cubicBezTo>
                <a:lnTo>
                  <a:pt x="3949700" y="596900"/>
                </a:lnTo>
                <a:cubicBezTo>
                  <a:pt x="3949700" y="596900"/>
                  <a:pt x="3949700" y="596900"/>
                  <a:pt x="3949700" y="596900"/>
                </a:cubicBezTo>
                <a:lnTo>
                  <a:pt x="0" y="596900"/>
                </a:lnTo>
                <a:cubicBezTo>
                  <a:pt x="0" y="596900"/>
                  <a:pt x="0" y="596900"/>
                  <a:pt x="0" y="596900"/>
                </a:cubicBezTo>
                <a:lnTo>
                  <a:pt x="0" y="0"/>
                </a:lnTo>
                <a:cubicBezTo>
                  <a:pt x="0" y="0"/>
                  <a:pt x="0" y="0"/>
                  <a:pt x="0" y="0"/>
                </a:cubicBezTo>
                <a:close/>
              </a:path>
            </a:pathLst>
          </a:custGeom>
          <a:solidFill>
            <a:srgbClr val="F4FBFF"/>
          </a:solidFill>
        </p:spPr>
        <p:txBody>
          <a:bodyPr wrap="none" rtlCol="0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7" name="Text 8"/>
          <p:cNvSpPr/>
          <p:nvPr/>
        </p:nvSpPr>
        <p:spPr>
          <a:xfrm>
            <a:off x="7658100" y="2347416"/>
            <a:ext cx="2435324" cy="20955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500" b="0" i="0" dirty="0">
                <a:solidFill>
                  <a:srgbClr val="161616"/>
                </a:solidFill>
                <a:latin typeface="Arial" panose="020B0604020202020204" pitchFamily="34" charset="0"/>
                <a:ea typeface="Arial" panose="020B0604020202020204" pitchFamily="34" charset="-122"/>
                <a:cs typeface="Arial" pitchFamily="34" charset="-120"/>
              </a:rPr>
              <a:t>Shared under strict contracts</a:t>
            </a:r>
            <a:endParaRPr lang="en-US" sz="1500" dirty="0"/>
          </a:p>
        </p:txBody>
      </p:sp>
      <p:sp>
        <p:nvSpPr>
          <p:cNvPr id="18" name="Shape 9"/>
          <p:cNvSpPr/>
          <p:nvPr/>
        </p:nvSpPr>
        <p:spPr>
          <a:xfrm>
            <a:off x="812800" y="2753816"/>
            <a:ext cx="2667000" cy="596900"/>
          </a:xfrm>
          <a:custGeom>
            <a:avLst/>
            <a:gdLst/>
            <a:ahLst/>
            <a:cxnLst/>
            <a:rect l="l" t="t" r="r" b="b"/>
            <a:pathLst>
              <a:path w="2667000" h="596900">
                <a:moveTo>
                  <a:pt x="0" y="0"/>
                </a:moveTo>
                <a:lnTo>
                  <a:pt x="2667000" y="0"/>
                </a:lnTo>
                <a:cubicBezTo>
                  <a:pt x="2667000" y="0"/>
                  <a:pt x="2667000" y="0"/>
                  <a:pt x="2667000" y="0"/>
                </a:cubicBezTo>
                <a:lnTo>
                  <a:pt x="2667000" y="596900"/>
                </a:lnTo>
                <a:cubicBezTo>
                  <a:pt x="2667000" y="596900"/>
                  <a:pt x="2667000" y="596900"/>
                  <a:pt x="2667000" y="596900"/>
                </a:cubicBezTo>
                <a:lnTo>
                  <a:pt x="0" y="596900"/>
                </a:lnTo>
                <a:cubicBezTo>
                  <a:pt x="0" y="596900"/>
                  <a:pt x="0" y="596900"/>
                  <a:pt x="0" y="596900"/>
                </a:cubicBezTo>
                <a:lnTo>
                  <a:pt x="0" y="0"/>
                </a:lnTo>
                <a:cubicBezTo>
                  <a:pt x="0" y="0"/>
                  <a:pt x="0" y="0"/>
                  <a:pt x="0" y="0"/>
                </a:cubicBezTo>
                <a:close/>
              </a:path>
            </a:pathLst>
          </a:custGeom>
          <a:solidFill>
            <a:srgbClr val="E5F6FF"/>
          </a:solidFill>
        </p:spPr>
        <p:txBody>
          <a:bodyPr wrap="none" rtlCol="0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9" name="Text 10"/>
          <p:cNvSpPr/>
          <p:nvPr/>
        </p:nvSpPr>
        <p:spPr>
          <a:xfrm>
            <a:off x="1041400" y="2918916"/>
            <a:ext cx="1005185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600" b="1" i="0" dirty="0">
                <a:solidFill>
                  <a:srgbClr val="161616"/>
                </a:solidFill>
                <a:latin typeface="Arial" panose="020B0604020202020204" pitchFamily="34" charset="0"/>
                <a:ea typeface="Arial" panose="020B0604020202020204" pitchFamily="34" charset="-122"/>
                <a:cs typeface="Arial" pitchFamily="34" charset="-120"/>
              </a:rPr>
              <a:t>Scalability</a:t>
            </a:r>
            <a:endParaRPr lang="en-US" sz="1600" dirty="0"/>
          </a:p>
        </p:txBody>
      </p:sp>
      <p:sp>
        <p:nvSpPr>
          <p:cNvPr id="20" name="Shape 11"/>
          <p:cNvSpPr/>
          <p:nvPr/>
        </p:nvSpPr>
        <p:spPr>
          <a:xfrm>
            <a:off x="3479800" y="2753816"/>
            <a:ext cx="3949700" cy="596900"/>
          </a:xfrm>
          <a:custGeom>
            <a:avLst/>
            <a:gdLst/>
            <a:ahLst/>
            <a:cxnLst/>
            <a:rect l="l" t="t" r="r" b="b"/>
            <a:pathLst>
              <a:path w="3949700" h="596900">
                <a:moveTo>
                  <a:pt x="0" y="0"/>
                </a:moveTo>
                <a:lnTo>
                  <a:pt x="3949700" y="0"/>
                </a:lnTo>
                <a:cubicBezTo>
                  <a:pt x="3949700" y="0"/>
                  <a:pt x="3949700" y="0"/>
                  <a:pt x="3949700" y="0"/>
                </a:cubicBezTo>
                <a:lnTo>
                  <a:pt x="3949700" y="596900"/>
                </a:lnTo>
                <a:cubicBezTo>
                  <a:pt x="3949700" y="596900"/>
                  <a:pt x="3949700" y="596900"/>
                  <a:pt x="3949700" y="596900"/>
                </a:cubicBezTo>
                <a:lnTo>
                  <a:pt x="0" y="596900"/>
                </a:lnTo>
                <a:cubicBezTo>
                  <a:pt x="0" y="596900"/>
                  <a:pt x="0" y="596900"/>
                  <a:pt x="0" y="596900"/>
                </a:cubicBezTo>
                <a:lnTo>
                  <a:pt x="0" y="0"/>
                </a:lnTo>
                <a:cubicBezTo>
                  <a:pt x="0" y="0"/>
                  <a:pt x="0" y="0"/>
                  <a:pt x="0" y="0"/>
                </a:cubicBezTo>
                <a:close/>
              </a:path>
            </a:pathLst>
          </a:custGeom>
          <a:solidFill>
            <a:srgbClr val="FFFFFF"/>
          </a:solidFill>
        </p:spPr>
        <p:txBody>
          <a:bodyPr wrap="none" rtlCol="0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21" name="Text 12"/>
          <p:cNvSpPr/>
          <p:nvPr/>
        </p:nvSpPr>
        <p:spPr>
          <a:xfrm>
            <a:off x="3708400" y="2944316"/>
            <a:ext cx="2615505" cy="20955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500" b="0" i="0" dirty="0">
                <a:solidFill>
                  <a:srgbClr val="161616"/>
                </a:solidFill>
                <a:latin typeface="Arial" panose="020B0604020202020204" pitchFamily="34" charset="0"/>
                <a:ea typeface="Arial" panose="020B0604020202020204" pitchFamily="34" charset="-122"/>
                <a:cs typeface="Arial" pitchFamily="34" charset="-120"/>
              </a:rPr>
              <a:t>Slow to ramp; capped by hiring</a:t>
            </a:r>
            <a:endParaRPr lang="en-US" sz="1500" dirty="0"/>
          </a:p>
        </p:txBody>
      </p:sp>
      <p:sp>
        <p:nvSpPr>
          <p:cNvPr id="22" name="Shape 13"/>
          <p:cNvSpPr/>
          <p:nvPr/>
        </p:nvSpPr>
        <p:spPr>
          <a:xfrm>
            <a:off x="7429500" y="2753816"/>
            <a:ext cx="3949700" cy="596900"/>
          </a:xfrm>
          <a:custGeom>
            <a:avLst/>
            <a:gdLst/>
            <a:ahLst/>
            <a:cxnLst/>
            <a:rect l="l" t="t" r="r" b="b"/>
            <a:pathLst>
              <a:path w="3949700" h="596900">
                <a:moveTo>
                  <a:pt x="0" y="0"/>
                </a:moveTo>
                <a:lnTo>
                  <a:pt x="3949700" y="0"/>
                </a:lnTo>
                <a:cubicBezTo>
                  <a:pt x="3949700" y="0"/>
                  <a:pt x="3949700" y="0"/>
                  <a:pt x="3949700" y="0"/>
                </a:cubicBezTo>
                <a:lnTo>
                  <a:pt x="3949700" y="596900"/>
                </a:lnTo>
                <a:cubicBezTo>
                  <a:pt x="3949700" y="596900"/>
                  <a:pt x="3949700" y="596900"/>
                  <a:pt x="3949700" y="596900"/>
                </a:cubicBezTo>
                <a:lnTo>
                  <a:pt x="0" y="596900"/>
                </a:lnTo>
                <a:cubicBezTo>
                  <a:pt x="0" y="596900"/>
                  <a:pt x="0" y="596900"/>
                  <a:pt x="0" y="596900"/>
                </a:cubicBezTo>
                <a:lnTo>
                  <a:pt x="0" y="0"/>
                </a:lnTo>
                <a:cubicBezTo>
                  <a:pt x="0" y="0"/>
                  <a:pt x="0" y="0"/>
                  <a:pt x="0" y="0"/>
                </a:cubicBezTo>
                <a:close/>
              </a:path>
            </a:pathLst>
          </a:custGeom>
          <a:solidFill>
            <a:srgbClr val="FFFFFF"/>
          </a:solidFill>
        </p:spPr>
        <p:txBody>
          <a:bodyPr wrap="none" rtlCol="0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23" name="Text 14"/>
          <p:cNvSpPr/>
          <p:nvPr/>
        </p:nvSpPr>
        <p:spPr>
          <a:xfrm>
            <a:off x="7658100" y="2944316"/>
            <a:ext cx="3039170" cy="20955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500" b="0" i="0" dirty="0">
                <a:solidFill>
                  <a:srgbClr val="161616"/>
                </a:solidFill>
                <a:latin typeface="Arial" panose="020B0604020202020204" pitchFamily="34" charset="0"/>
                <a:ea typeface="Arial" panose="020B0604020202020204" pitchFamily="34" charset="-122"/>
                <a:cs typeface="Arial" pitchFamily="34" charset="-120"/>
              </a:rPr>
              <a:t>Elastic; bursts absorbed on demand</a:t>
            </a:r>
            <a:endParaRPr lang="en-US" sz="1500" dirty="0"/>
          </a:p>
        </p:txBody>
      </p:sp>
      <p:sp>
        <p:nvSpPr>
          <p:cNvPr id="24" name="Shape 15"/>
          <p:cNvSpPr/>
          <p:nvPr/>
        </p:nvSpPr>
        <p:spPr>
          <a:xfrm>
            <a:off x="812800" y="3350716"/>
            <a:ext cx="2667000" cy="596900"/>
          </a:xfrm>
          <a:custGeom>
            <a:avLst/>
            <a:gdLst/>
            <a:ahLst/>
            <a:cxnLst/>
            <a:rect l="l" t="t" r="r" b="b"/>
            <a:pathLst>
              <a:path w="2667000" h="596900">
                <a:moveTo>
                  <a:pt x="0" y="0"/>
                </a:moveTo>
                <a:lnTo>
                  <a:pt x="2667000" y="0"/>
                </a:lnTo>
                <a:cubicBezTo>
                  <a:pt x="2667000" y="0"/>
                  <a:pt x="2667000" y="0"/>
                  <a:pt x="2667000" y="0"/>
                </a:cubicBezTo>
                <a:lnTo>
                  <a:pt x="2667000" y="596900"/>
                </a:lnTo>
                <a:cubicBezTo>
                  <a:pt x="2667000" y="596900"/>
                  <a:pt x="2667000" y="596900"/>
                  <a:pt x="2667000" y="596900"/>
                </a:cubicBezTo>
                <a:lnTo>
                  <a:pt x="0" y="596900"/>
                </a:lnTo>
                <a:cubicBezTo>
                  <a:pt x="0" y="596900"/>
                  <a:pt x="0" y="596900"/>
                  <a:pt x="0" y="596900"/>
                </a:cubicBezTo>
                <a:lnTo>
                  <a:pt x="0" y="0"/>
                </a:lnTo>
                <a:cubicBezTo>
                  <a:pt x="0" y="0"/>
                  <a:pt x="0" y="0"/>
                  <a:pt x="0" y="0"/>
                </a:cubicBezTo>
                <a:close/>
              </a:path>
            </a:pathLst>
          </a:custGeom>
          <a:solidFill>
            <a:srgbClr val="E5F6FF"/>
          </a:solidFill>
        </p:spPr>
        <p:txBody>
          <a:bodyPr wrap="none" rtlCol="0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25" name="Text 16"/>
          <p:cNvSpPr/>
          <p:nvPr/>
        </p:nvSpPr>
        <p:spPr>
          <a:xfrm>
            <a:off x="1041400" y="3515816"/>
            <a:ext cx="1106388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600" b="1" i="0" dirty="0">
                <a:solidFill>
                  <a:srgbClr val="161616"/>
                </a:solidFill>
                <a:latin typeface="Arial" panose="020B0604020202020204" pitchFamily="34" charset="0"/>
                <a:ea typeface="Arial" panose="020B0604020202020204" pitchFamily="34" charset="-122"/>
                <a:cs typeface="Arial" pitchFamily="34" charset="-120"/>
              </a:rPr>
              <a:t>Cost model</a:t>
            </a:r>
            <a:endParaRPr lang="en-US" sz="1600" dirty="0"/>
          </a:p>
        </p:txBody>
      </p:sp>
      <p:sp>
        <p:nvSpPr>
          <p:cNvPr id="26" name="Shape 17"/>
          <p:cNvSpPr/>
          <p:nvPr/>
        </p:nvSpPr>
        <p:spPr>
          <a:xfrm>
            <a:off x="3479800" y="3350716"/>
            <a:ext cx="3949700" cy="596900"/>
          </a:xfrm>
          <a:custGeom>
            <a:avLst/>
            <a:gdLst/>
            <a:ahLst/>
            <a:cxnLst/>
            <a:rect l="l" t="t" r="r" b="b"/>
            <a:pathLst>
              <a:path w="3949700" h="596900">
                <a:moveTo>
                  <a:pt x="0" y="0"/>
                </a:moveTo>
                <a:lnTo>
                  <a:pt x="3949700" y="0"/>
                </a:lnTo>
                <a:cubicBezTo>
                  <a:pt x="3949700" y="0"/>
                  <a:pt x="3949700" y="0"/>
                  <a:pt x="3949700" y="0"/>
                </a:cubicBezTo>
                <a:lnTo>
                  <a:pt x="3949700" y="596900"/>
                </a:lnTo>
                <a:cubicBezTo>
                  <a:pt x="3949700" y="596900"/>
                  <a:pt x="3949700" y="596900"/>
                  <a:pt x="3949700" y="596900"/>
                </a:cubicBezTo>
                <a:lnTo>
                  <a:pt x="0" y="596900"/>
                </a:lnTo>
                <a:cubicBezTo>
                  <a:pt x="0" y="596900"/>
                  <a:pt x="0" y="596900"/>
                  <a:pt x="0" y="596900"/>
                </a:cubicBezTo>
                <a:lnTo>
                  <a:pt x="0" y="0"/>
                </a:lnTo>
                <a:cubicBezTo>
                  <a:pt x="0" y="0"/>
                  <a:pt x="0" y="0"/>
                  <a:pt x="0" y="0"/>
                </a:cubicBezTo>
                <a:close/>
              </a:path>
            </a:pathLst>
          </a:custGeom>
          <a:solidFill>
            <a:srgbClr val="F4FBFF"/>
          </a:solidFill>
        </p:spPr>
        <p:txBody>
          <a:bodyPr wrap="none" rtlCol="0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27" name="Text 18"/>
          <p:cNvSpPr/>
          <p:nvPr/>
        </p:nvSpPr>
        <p:spPr>
          <a:xfrm>
            <a:off x="3708400" y="3541216"/>
            <a:ext cx="2446437" cy="20955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500" b="0" i="0" dirty="0">
                <a:solidFill>
                  <a:srgbClr val="161616"/>
                </a:solidFill>
                <a:latin typeface="Arial" panose="020B0604020202020204" pitchFamily="34" charset="0"/>
                <a:ea typeface="Arial" panose="020B0604020202020204" pitchFamily="34" charset="-122"/>
                <a:cs typeface="Arial" pitchFamily="34" charset="-120"/>
              </a:rPr>
              <a:t>Fixed headcount, predictable</a:t>
            </a:r>
            <a:endParaRPr lang="en-US" sz="1500" dirty="0"/>
          </a:p>
        </p:txBody>
      </p:sp>
      <p:sp>
        <p:nvSpPr>
          <p:cNvPr id="28" name="Shape 19"/>
          <p:cNvSpPr/>
          <p:nvPr/>
        </p:nvSpPr>
        <p:spPr>
          <a:xfrm>
            <a:off x="7429500" y="3350716"/>
            <a:ext cx="3949700" cy="596900"/>
          </a:xfrm>
          <a:custGeom>
            <a:avLst/>
            <a:gdLst/>
            <a:ahLst/>
            <a:cxnLst/>
            <a:rect l="l" t="t" r="r" b="b"/>
            <a:pathLst>
              <a:path w="3949700" h="596900">
                <a:moveTo>
                  <a:pt x="0" y="0"/>
                </a:moveTo>
                <a:lnTo>
                  <a:pt x="3949700" y="0"/>
                </a:lnTo>
                <a:cubicBezTo>
                  <a:pt x="3949700" y="0"/>
                  <a:pt x="3949700" y="0"/>
                  <a:pt x="3949700" y="0"/>
                </a:cubicBezTo>
                <a:lnTo>
                  <a:pt x="3949700" y="596900"/>
                </a:lnTo>
                <a:cubicBezTo>
                  <a:pt x="3949700" y="596900"/>
                  <a:pt x="3949700" y="596900"/>
                  <a:pt x="3949700" y="596900"/>
                </a:cubicBezTo>
                <a:lnTo>
                  <a:pt x="0" y="596900"/>
                </a:lnTo>
                <a:cubicBezTo>
                  <a:pt x="0" y="596900"/>
                  <a:pt x="0" y="596900"/>
                  <a:pt x="0" y="596900"/>
                </a:cubicBezTo>
                <a:lnTo>
                  <a:pt x="0" y="0"/>
                </a:lnTo>
                <a:cubicBezTo>
                  <a:pt x="0" y="0"/>
                  <a:pt x="0" y="0"/>
                  <a:pt x="0" y="0"/>
                </a:cubicBezTo>
                <a:close/>
              </a:path>
            </a:pathLst>
          </a:custGeom>
          <a:solidFill>
            <a:srgbClr val="F4FBFF"/>
          </a:solidFill>
        </p:spPr>
        <p:txBody>
          <a:bodyPr wrap="none" rtlCol="0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29" name="Text 20"/>
          <p:cNvSpPr/>
          <p:nvPr/>
        </p:nvSpPr>
        <p:spPr>
          <a:xfrm>
            <a:off x="7658100" y="3541216"/>
            <a:ext cx="2255341" cy="20955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500" b="0" i="0" dirty="0">
                <a:solidFill>
                  <a:srgbClr val="161616"/>
                </a:solidFill>
                <a:latin typeface="Arial" panose="020B0604020202020204" pitchFamily="34" charset="0"/>
                <a:ea typeface="Arial" panose="020B0604020202020204" pitchFamily="34" charset="-122"/>
                <a:cs typeface="Arial" pitchFamily="34" charset="-120"/>
              </a:rPr>
              <a:t>Per-object pricing, variable</a:t>
            </a:r>
            <a:endParaRPr lang="en-US" sz="1500" dirty="0"/>
          </a:p>
        </p:txBody>
      </p:sp>
      <p:sp>
        <p:nvSpPr>
          <p:cNvPr id="30" name="Shape 21"/>
          <p:cNvSpPr/>
          <p:nvPr/>
        </p:nvSpPr>
        <p:spPr>
          <a:xfrm>
            <a:off x="812800" y="3947616"/>
            <a:ext cx="2667000" cy="863600"/>
          </a:xfrm>
          <a:custGeom>
            <a:avLst/>
            <a:gdLst/>
            <a:ahLst/>
            <a:cxnLst/>
            <a:rect l="l" t="t" r="r" b="b"/>
            <a:pathLst>
              <a:path w="2667000" h="863600">
                <a:moveTo>
                  <a:pt x="0" y="0"/>
                </a:moveTo>
                <a:lnTo>
                  <a:pt x="2667000" y="0"/>
                </a:lnTo>
                <a:cubicBezTo>
                  <a:pt x="2667000" y="0"/>
                  <a:pt x="2667000" y="0"/>
                  <a:pt x="2667000" y="0"/>
                </a:cubicBezTo>
                <a:lnTo>
                  <a:pt x="2667000" y="863600"/>
                </a:lnTo>
                <a:cubicBezTo>
                  <a:pt x="2667000" y="863600"/>
                  <a:pt x="2667000" y="863600"/>
                  <a:pt x="2667000" y="863600"/>
                </a:cubicBezTo>
                <a:lnTo>
                  <a:pt x="50800" y="863600"/>
                </a:lnTo>
                <a:cubicBezTo>
                  <a:pt x="22932" y="863600"/>
                  <a:pt x="0" y="840668"/>
                  <a:pt x="0" y="812800"/>
                </a:cubicBezTo>
                <a:lnTo>
                  <a:pt x="0" y="0"/>
                </a:lnTo>
                <a:cubicBezTo>
                  <a:pt x="0" y="0"/>
                  <a:pt x="0" y="0"/>
                  <a:pt x="0" y="0"/>
                </a:cubicBezTo>
                <a:close/>
              </a:path>
            </a:pathLst>
          </a:custGeom>
          <a:solidFill>
            <a:srgbClr val="E5F6FF"/>
          </a:solidFill>
        </p:spPr>
        <p:txBody>
          <a:bodyPr wrap="none" rtlCol="0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31" name="Text 22"/>
          <p:cNvSpPr/>
          <p:nvPr/>
        </p:nvSpPr>
        <p:spPr>
          <a:xfrm>
            <a:off x="1041400" y="4112716"/>
            <a:ext cx="1000720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600" b="1" i="0" dirty="0">
                <a:solidFill>
                  <a:srgbClr val="161616"/>
                </a:solidFill>
                <a:latin typeface="Arial" panose="020B0604020202020204" pitchFamily="34" charset="0"/>
                <a:ea typeface="Arial" panose="020B0604020202020204" pitchFamily="34" charset="-122"/>
                <a:cs typeface="Arial" pitchFamily="34" charset="-120"/>
              </a:rPr>
              <a:t>AV tooling</a:t>
            </a:r>
            <a:endParaRPr lang="en-US" sz="1600" dirty="0"/>
          </a:p>
        </p:txBody>
      </p:sp>
      <p:sp>
        <p:nvSpPr>
          <p:cNvPr id="32" name="Shape 23"/>
          <p:cNvSpPr/>
          <p:nvPr/>
        </p:nvSpPr>
        <p:spPr>
          <a:xfrm>
            <a:off x="3479800" y="3947616"/>
            <a:ext cx="3949700" cy="863600"/>
          </a:xfrm>
          <a:custGeom>
            <a:avLst/>
            <a:gdLst/>
            <a:ahLst/>
            <a:cxnLst/>
            <a:rect l="l" t="t" r="r" b="b"/>
            <a:pathLst>
              <a:path w="3949700" h="863600">
                <a:moveTo>
                  <a:pt x="0" y="0"/>
                </a:moveTo>
                <a:lnTo>
                  <a:pt x="3949700" y="0"/>
                </a:lnTo>
                <a:cubicBezTo>
                  <a:pt x="3949700" y="0"/>
                  <a:pt x="3949700" y="0"/>
                  <a:pt x="3949700" y="0"/>
                </a:cubicBezTo>
                <a:lnTo>
                  <a:pt x="3949700" y="863600"/>
                </a:lnTo>
                <a:cubicBezTo>
                  <a:pt x="3949700" y="863600"/>
                  <a:pt x="3949700" y="863600"/>
                  <a:pt x="3949700" y="863600"/>
                </a:cubicBezTo>
                <a:lnTo>
                  <a:pt x="0" y="863600"/>
                </a:lnTo>
                <a:cubicBezTo>
                  <a:pt x="0" y="863600"/>
                  <a:pt x="0" y="863600"/>
                  <a:pt x="0" y="863600"/>
                </a:cubicBezTo>
                <a:lnTo>
                  <a:pt x="0" y="0"/>
                </a:lnTo>
                <a:cubicBezTo>
                  <a:pt x="0" y="0"/>
                  <a:pt x="0" y="0"/>
                  <a:pt x="0" y="0"/>
                </a:cubicBezTo>
                <a:close/>
              </a:path>
            </a:pathLst>
          </a:custGeom>
          <a:solidFill>
            <a:srgbClr val="FFFFFF"/>
          </a:solidFill>
        </p:spPr>
        <p:txBody>
          <a:bodyPr wrap="none" rtlCol="0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33" name="Text 24"/>
          <p:cNvSpPr/>
          <p:nvPr/>
        </p:nvSpPr>
        <p:spPr>
          <a:xfrm>
            <a:off x="3708400" y="4138116"/>
            <a:ext cx="2234109" cy="20955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500" b="0" i="0" dirty="0">
                <a:solidFill>
                  <a:srgbClr val="161616"/>
                </a:solidFill>
                <a:latin typeface="Arial" panose="020B0604020202020204" pitchFamily="34" charset="0"/>
                <a:ea typeface="Arial" panose="020B0604020202020204" pitchFamily="34" charset="-122"/>
                <a:cs typeface="Arial" pitchFamily="34" charset="-120"/>
              </a:rPr>
              <a:t>Built to your exact schema</a:t>
            </a:r>
            <a:endParaRPr lang="en-US" sz="1500" dirty="0"/>
          </a:p>
        </p:txBody>
      </p:sp>
      <p:sp>
        <p:nvSpPr>
          <p:cNvPr id="34" name="Shape 25"/>
          <p:cNvSpPr/>
          <p:nvPr/>
        </p:nvSpPr>
        <p:spPr>
          <a:xfrm>
            <a:off x="7429500" y="3947616"/>
            <a:ext cx="3949700" cy="863600"/>
          </a:xfrm>
          <a:custGeom>
            <a:avLst/>
            <a:gdLst/>
            <a:ahLst/>
            <a:cxnLst/>
            <a:rect l="l" t="t" r="r" b="b"/>
            <a:pathLst>
              <a:path w="3949700" h="863600">
                <a:moveTo>
                  <a:pt x="0" y="0"/>
                </a:moveTo>
                <a:lnTo>
                  <a:pt x="3949700" y="0"/>
                </a:lnTo>
                <a:cubicBezTo>
                  <a:pt x="3949700" y="0"/>
                  <a:pt x="3949700" y="0"/>
                  <a:pt x="3949700" y="0"/>
                </a:cubicBezTo>
                <a:lnTo>
                  <a:pt x="3949700" y="812800"/>
                </a:lnTo>
                <a:cubicBezTo>
                  <a:pt x="3949700" y="840668"/>
                  <a:pt x="3926768" y="863600"/>
                  <a:pt x="3898900" y="863600"/>
                </a:cubicBezTo>
                <a:lnTo>
                  <a:pt x="0" y="863600"/>
                </a:lnTo>
                <a:cubicBezTo>
                  <a:pt x="0" y="863600"/>
                  <a:pt x="0" y="863600"/>
                  <a:pt x="0" y="863600"/>
                </a:cubicBezTo>
                <a:lnTo>
                  <a:pt x="0" y="0"/>
                </a:lnTo>
                <a:cubicBezTo>
                  <a:pt x="0" y="0"/>
                  <a:pt x="0" y="0"/>
                  <a:pt x="0" y="0"/>
                </a:cubicBezTo>
                <a:close/>
              </a:path>
            </a:pathLst>
          </a:custGeom>
          <a:solidFill>
            <a:srgbClr val="FFFFFF"/>
          </a:solidFill>
        </p:spPr>
        <p:txBody>
          <a:bodyPr wrap="none" rtlCol="0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35" name="Text 26"/>
          <p:cNvSpPr/>
          <p:nvPr/>
        </p:nvSpPr>
        <p:spPr>
          <a:xfrm>
            <a:off x="7658100" y="4138116"/>
            <a:ext cx="2436019" cy="20955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500" b="0" i="0" dirty="0">
                <a:solidFill>
                  <a:srgbClr val="161616"/>
                </a:solidFill>
                <a:latin typeface="Arial" panose="020B0604020202020204" pitchFamily="34" charset="0"/>
                <a:ea typeface="Arial" panose="020B0604020202020204" pitchFamily="34" charset="-122"/>
                <a:cs typeface="Arial" pitchFamily="34" charset="-120"/>
              </a:rPr>
              <a:t>Scale AI · Appen · Labelbox ·</a:t>
            </a:r>
            <a:endParaRPr lang="en-US" sz="1500" dirty="0"/>
          </a:p>
        </p:txBody>
      </p:sp>
      <p:sp>
        <p:nvSpPr>
          <p:cNvPr id="36" name="Text 27"/>
          <p:cNvSpPr/>
          <p:nvPr/>
        </p:nvSpPr>
        <p:spPr>
          <a:xfrm>
            <a:off x="7658100" y="4404816"/>
            <a:ext cx="1927423" cy="20955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500" b="0" i="0" dirty="0">
                <a:solidFill>
                  <a:srgbClr val="161616"/>
                </a:solidFill>
                <a:latin typeface="Arial" panose="020B0604020202020204" pitchFamily="34" charset="0"/>
                <a:ea typeface="Arial" panose="020B0604020202020204" pitchFamily="34" charset="-122"/>
                <a:cs typeface="Arial" pitchFamily="34" charset="-120"/>
              </a:rPr>
              <a:t>SuperAnnotate · Sama</a:t>
            </a:r>
            <a:endParaRPr lang="en-US" sz="1500" dirty="0"/>
          </a:p>
        </p:txBody>
      </p:sp>
      <p:sp>
        <p:nvSpPr>
          <p:cNvPr id="37" name="Shape 28"/>
          <p:cNvSpPr/>
          <p:nvPr/>
        </p:nvSpPr>
        <p:spPr>
          <a:xfrm>
            <a:off x="812800" y="5027116"/>
            <a:ext cx="10566400" cy="614660"/>
          </a:xfrm>
          <a:custGeom>
            <a:avLst/>
            <a:gdLst/>
            <a:ahLst/>
            <a:cxnLst/>
            <a:rect l="l" t="t" r="r" b="b"/>
            <a:pathLst>
              <a:path w="10566400" h="614660">
                <a:moveTo>
                  <a:pt x="50800" y="0"/>
                </a:moveTo>
                <a:lnTo>
                  <a:pt x="10515600" y="0"/>
                </a:lnTo>
                <a:cubicBezTo>
                  <a:pt x="10543468" y="0"/>
                  <a:pt x="10566400" y="22932"/>
                  <a:pt x="10566400" y="50800"/>
                </a:cubicBezTo>
                <a:lnTo>
                  <a:pt x="10566400" y="563860"/>
                </a:lnTo>
                <a:cubicBezTo>
                  <a:pt x="10566400" y="591728"/>
                  <a:pt x="10543468" y="614660"/>
                  <a:pt x="10515600" y="614660"/>
                </a:cubicBezTo>
                <a:lnTo>
                  <a:pt x="50800" y="614660"/>
                </a:lnTo>
                <a:cubicBezTo>
                  <a:pt x="22932" y="614660"/>
                  <a:pt x="0" y="591728"/>
                  <a:pt x="0" y="563860"/>
                </a:cubicBezTo>
                <a:lnTo>
                  <a:pt x="0" y="50800"/>
                </a:lnTo>
                <a:cubicBezTo>
                  <a:pt x="0" y="22932"/>
                  <a:pt x="22932" y="0"/>
                  <a:pt x="50800" y="0"/>
                </a:cubicBezTo>
                <a:close/>
              </a:path>
            </a:pathLst>
          </a:custGeom>
          <a:solidFill>
            <a:srgbClr val="E5F6FF"/>
          </a:solidFill>
        </p:spPr>
        <p:txBody>
          <a:bodyPr wrap="none" rtlCol="0"/>
          <a:lstStyle/>
          <a:p>
            <a:pPr marL="0" indent="0">
              <a:buNone/>
            </a:pPr>
            <a:endParaRPr lang="en-US" dirty="0"/>
          </a:p>
        </p:txBody>
      </p:sp>
      <p:pic>
        <p:nvPicPr>
          <p:cNvPr id="38" name="Image 0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66800" y="5232797"/>
            <a:ext cx="203200" cy="203200"/>
          </a:xfrm>
          <a:prstGeom prst="rect">
            <a:avLst/>
          </a:prstGeom>
        </p:spPr>
      </p:pic>
      <p:sp>
        <p:nvSpPr>
          <p:cNvPr id="39" name="Text 29"/>
          <p:cNvSpPr/>
          <p:nvPr/>
        </p:nvSpPr>
        <p:spPr>
          <a:xfrm>
            <a:off x="1358900" y="5217616"/>
            <a:ext cx="7246541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600" b="0" i="0" dirty="0">
                <a:solidFill>
                  <a:srgbClr val="161616"/>
                </a:solidFill>
                <a:latin typeface="Arial" panose="020B0604020202020204" pitchFamily="34" charset="0"/>
                <a:ea typeface="Arial" panose="020B0604020202020204" pitchFamily="34" charset="-122"/>
                <a:cs typeface="Arial" pitchFamily="34" charset="-120"/>
              </a:rPr>
              <a:t>90%+ of leading US AI labs use Labelbox for post-training and model evaluation.</a:t>
            </a:r>
            <a:endParaRPr lang="en-US" sz="1600" dirty="0"/>
          </a:p>
        </p:txBody>
      </p:sp>
      <p:sp>
        <p:nvSpPr>
          <p:cNvPr id="40" name="Text 30"/>
          <p:cNvSpPr/>
          <p:nvPr/>
        </p:nvSpPr>
        <p:spPr>
          <a:xfrm>
            <a:off x="812800" y="5800527"/>
            <a:ext cx="3422352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200" b="0" i="0" dirty="0">
                <a:solidFill>
                  <a:srgbClr val="161616">
                    <a:alpha val="62000"/>
                  </a:srgbClr>
                </a:solidFill>
                <a:latin typeface="Arial" panose="020B0604020202020204" pitchFamily="34" charset="0"/>
                <a:ea typeface="Arial" panose="020B0604020202020204" pitchFamily="34" charset="-122"/>
                <a:cs typeface="Arial" pitchFamily="34" charset="-120"/>
              </a:rPr>
              <a:t>Source: Datazn / Transpire vendor rankings (2026)</a:t>
            </a:r>
            <a:endParaRPr lang="en-US" sz="1200" dirty="0"/>
          </a:p>
        </p:txBody>
      </p:sp>
      <p:pic>
        <p:nvPicPr>
          <p:cNvPr id="43" name="Picture 42">
            <a:extLst>
              <a:ext uri="{FF2B5EF4-FFF2-40B4-BE49-F238E27FC236}">
                <a16:creationId xmlns:a16="http://schemas.microsoft.com/office/drawing/2014/main" id="{967CC6FA-FFAB-496E-F18C-83E3F0DB9D6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120735" y="133895"/>
            <a:ext cx="753418" cy="753418"/>
          </a:xfrm>
          <a:prstGeom prst="rect">
            <a:avLst/>
          </a:prstGeom>
        </p:spPr>
      </p:pic>
      <p:sp>
        <p:nvSpPr>
          <p:cNvPr id="45" name="Rectangle 44">
            <a:extLst>
              <a:ext uri="{FF2B5EF4-FFF2-40B4-BE49-F238E27FC236}">
                <a16:creationId xmlns:a16="http://schemas.microsoft.com/office/drawing/2014/main" id="{52C040A9-5F9D-1894-C1EB-DCA200708DBF}"/>
              </a:ext>
            </a:extLst>
          </p:cNvPr>
          <p:cNvSpPr/>
          <p:nvPr/>
        </p:nvSpPr>
        <p:spPr>
          <a:xfrm>
            <a:off x="4463028" y="6401198"/>
            <a:ext cx="3445431" cy="36933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IN" b="1" dirty="0">
                <a:solidFill>
                  <a:schemeClr val="bg2"/>
                </a:solidFill>
                <a:highlight>
                  <a:srgbClr val="000000"/>
                </a:highlight>
                <a:latin typeface="Cambria" panose="02040503050406030204" pitchFamily="18" charset="0"/>
                <a:ea typeface="Cambria" panose="02040503050406030204" pitchFamily="18" charset="0"/>
                <a:hlinkClick r:id="rId7"/>
              </a:rPr>
              <a:t>https://www.graveiensai.com/</a:t>
            </a:r>
            <a:endParaRPr lang="en-US" sz="5400" b="1" cap="none" spc="0" dirty="0">
              <a:ln w="12700">
                <a:solidFill>
                  <a:schemeClr val="accent3">
                    <a:lumMod val="50000"/>
                  </a:schemeClr>
                </a:solidFill>
                <a:prstDash val="solid"/>
              </a:ln>
              <a:solidFill>
                <a:schemeClr val="bg2"/>
              </a:solidFill>
              <a:effectLst>
                <a:innerShdw blurRad="177800">
                  <a:schemeClr val="accent3">
                    <a:lumMod val="50000"/>
                  </a:schemeClr>
                </a:innerShdw>
              </a:effectLst>
              <a:highlight>
                <a:srgbClr val="000000"/>
              </a:highlight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Shape 0"/>
          <p:cNvSpPr/>
          <p:nvPr/>
        </p:nvSpPr>
        <p:spPr>
          <a:xfrm>
            <a:off x="812800" y="1815306"/>
            <a:ext cx="228600" cy="12700"/>
          </a:xfrm>
          <a:custGeom>
            <a:avLst/>
            <a:gdLst/>
            <a:ahLst/>
            <a:cxnLst/>
            <a:rect l="l" t="t" r="r" b="b"/>
            <a:pathLst>
              <a:path w="228600" h="12700">
                <a:moveTo>
                  <a:pt x="0" y="0"/>
                </a:moveTo>
                <a:lnTo>
                  <a:pt x="228600" y="0"/>
                </a:lnTo>
                <a:cubicBezTo>
                  <a:pt x="228600" y="0"/>
                  <a:pt x="228600" y="0"/>
                  <a:pt x="228600" y="0"/>
                </a:cubicBezTo>
                <a:lnTo>
                  <a:pt x="228600" y="12700"/>
                </a:lnTo>
                <a:cubicBezTo>
                  <a:pt x="228600" y="12700"/>
                  <a:pt x="228600" y="12700"/>
                  <a:pt x="228600" y="12700"/>
                </a:cubicBezTo>
                <a:lnTo>
                  <a:pt x="0" y="12700"/>
                </a:lnTo>
                <a:cubicBezTo>
                  <a:pt x="0" y="12700"/>
                  <a:pt x="0" y="12700"/>
                  <a:pt x="0" y="12700"/>
                </a:cubicBezTo>
                <a:lnTo>
                  <a:pt x="0" y="0"/>
                </a:lnTo>
                <a:cubicBezTo>
                  <a:pt x="0" y="0"/>
                  <a:pt x="0" y="0"/>
                  <a:pt x="0" y="0"/>
                </a:cubicBezTo>
                <a:close/>
              </a:path>
            </a:pathLst>
          </a:custGeom>
          <a:solidFill>
            <a:srgbClr val="48C6FF"/>
          </a:solidFill>
        </p:spPr>
        <p:txBody>
          <a:bodyPr wrap="none" rtlCol="0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2" name="Text 1"/>
          <p:cNvSpPr/>
          <p:nvPr/>
        </p:nvSpPr>
        <p:spPr>
          <a:xfrm>
            <a:off x="1130300" y="1732756"/>
            <a:ext cx="1161455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200" b="1" i="0" kern="0" spc="216" dirty="0">
                <a:solidFill>
                  <a:srgbClr val="8FD8FF"/>
                </a:solidFill>
                <a:latin typeface="Arial" panose="020B0604020202020204" pitchFamily="34" charset="0"/>
                <a:ea typeface="Arial" panose="020B0604020202020204" pitchFamily="34" charset="-122"/>
                <a:cs typeface="Arial" pitchFamily="34" charset="-120"/>
              </a:rPr>
              <a:t>TAKEAWAYS</a:t>
            </a:r>
            <a:endParaRPr lang="en-US" sz="1200" dirty="0"/>
          </a:p>
        </p:txBody>
      </p:sp>
      <p:sp>
        <p:nvSpPr>
          <p:cNvPr id="3" name="Text 2"/>
          <p:cNvSpPr/>
          <p:nvPr/>
        </p:nvSpPr>
        <p:spPr>
          <a:xfrm>
            <a:off x="812800" y="2043906"/>
            <a:ext cx="7587655" cy="4572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3200" b="1" i="0" dirty="0">
                <a:solidFill>
                  <a:srgbClr val="FFFFFF"/>
                </a:solidFill>
                <a:latin typeface="Arial" panose="020B0604020202020204" pitchFamily="34" charset="0"/>
                <a:ea typeface="Arial" panose="020B0604020202020204" pitchFamily="34" charset="-122"/>
                <a:cs typeface="Arial" pitchFamily="34" charset="-120"/>
              </a:rPr>
              <a:t>What this means for engineering teams</a:t>
            </a:r>
            <a:endParaRPr lang="en-US" sz="3200" dirty="0"/>
          </a:p>
        </p:txBody>
      </p:sp>
      <p:sp>
        <p:nvSpPr>
          <p:cNvPr id="4" name="Shape 3"/>
          <p:cNvSpPr/>
          <p:nvPr/>
        </p:nvSpPr>
        <p:spPr>
          <a:xfrm>
            <a:off x="812800" y="2810173"/>
            <a:ext cx="3369667" cy="2315071"/>
          </a:xfrm>
          <a:custGeom>
            <a:avLst/>
            <a:gdLst/>
            <a:ahLst/>
            <a:cxnLst/>
            <a:rect l="l" t="t" r="r" b="b"/>
            <a:pathLst>
              <a:path w="3369667" h="2315071">
                <a:moveTo>
                  <a:pt x="50800" y="0"/>
                </a:moveTo>
                <a:lnTo>
                  <a:pt x="3318867" y="0"/>
                </a:lnTo>
                <a:cubicBezTo>
                  <a:pt x="3346735" y="0"/>
                  <a:pt x="3369667" y="22932"/>
                  <a:pt x="3369667" y="50800"/>
                </a:cubicBezTo>
                <a:lnTo>
                  <a:pt x="3369667" y="2264271"/>
                </a:lnTo>
                <a:cubicBezTo>
                  <a:pt x="3369667" y="2292139"/>
                  <a:pt x="3346735" y="2315071"/>
                  <a:pt x="3318867" y="2315071"/>
                </a:cubicBezTo>
                <a:lnTo>
                  <a:pt x="50800" y="2315071"/>
                </a:lnTo>
                <a:cubicBezTo>
                  <a:pt x="22932" y="2315071"/>
                  <a:pt x="0" y="2292139"/>
                  <a:pt x="0" y="2264271"/>
                </a:cubicBezTo>
                <a:lnTo>
                  <a:pt x="0" y="50800"/>
                </a:lnTo>
                <a:cubicBezTo>
                  <a:pt x="0" y="22932"/>
                  <a:pt x="22932" y="0"/>
                  <a:pt x="50800" y="0"/>
                </a:cubicBezTo>
                <a:close/>
              </a:path>
            </a:pathLst>
          </a:custGeom>
          <a:solidFill>
            <a:srgbClr val="FFFFFF">
              <a:alpha val="7000"/>
            </a:srgbClr>
          </a:solidFill>
        </p:spPr>
        <p:txBody>
          <a:bodyPr wrap="none" rtlCol="0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5" name="Shape 4"/>
          <p:cNvSpPr/>
          <p:nvPr/>
        </p:nvSpPr>
        <p:spPr>
          <a:xfrm>
            <a:off x="812800" y="2810173"/>
            <a:ext cx="3369667" cy="50800"/>
          </a:xfrm>
          <a:custGeom>
            <a:avLst/>
            <a:gdLst/>
            <a:ahLst/>
            <a:cxnLst/>
            <a:rect l="l" t="t" r="r" b="b"/>
            <a:pathLst>
              <a:path w="3369667" h="50800">
                <a:moveTo>
                  <a:pt x="50800" y="0"/>
                </a:moveTo>
                <a:lnTo>
                  <a:pt x="3318867" y="0"/>
                </a:lnTo>
                <a:cubicBezTo>
                  <a:pt x="3346735" y="0"/>
                  <a:pt x="3369667" y="22932"/>
                  <a:pt x="3369667" y="50800"/>
                </a:cubicBezTo>
                <a:lnTo>
                  <a:pt x="3369667" y="50800"/>
                </a:lnTo>
                <a:cubicBezTo>
                  <a:pt x="3369667" y="36866"/>
                  <a:pt x="3346735" y="25400"/>
                  <a:pt x="3318867" y="25400"/>
                </a:cubicBezTo>
                <a:lnTo>
                  <a:pt x="50800" y="25400"/>
                </a:lnTo>
                <a:cubicBezTo>
                  <a:pt x="22932" y="25400"/>
                  <a:pt x="0" y="36866"/>
                  <a:pt x="0" y="50800"/>
                </a:cubicBezTo>
                <a:lnTo>
                  <a:pt x="0" y="50800"/>
                </a:lnTo>
                <a:cubicBezTo>
                  <a:pt x="0" y="22932"/>
                  <a:pt x="22932" y="0"/>
                  <a:pt x="50800" y="0"/>
                </a:cubicBezTo>
                <a:close/>
              </a:path>
            </a:pathLst>
          </a:custGeom>
          <a:solidFill>
            <a:srgbClr val="48C6FF"/>
          </a:solidFill>
          <a:ln w="12700">
            <a:prstDash val="solid"/>
          </a:ln>
        </p:spPr>
        <p:txBody>
          <a:bodyPr wrap="none" rtlCol="0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6" name="Text 5"/>
          <p:cNvSpPr/>
          <p:nvPr/>
        </p:nvSpPr>
        <p:spPr>
          <a:xfrm>
            <a:off x="1066800" y="3064173"/>
            <a:ext cx="254298" cy="5080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3600" b="1" i="0" dirty="0">
                <a:solidFill>
                  <a:srgbClr val="48C6FF"/>
                </a:solidFill>
                <a:latin typeface="Arial" panose="020B0604020202020204" pitchFamily="34" charset="0"/>
                <a:ea typeface="Arial" panose="020B0604020202020204" pitchFamily="34" charset="-122"/>
                <a:cs typeface="Arial" pitchFamily="34" charset="-120"/>
              </a:rPr>
              <a:t>1</a:t>
            </a:r>
            <a:endParaRPr lang="en-US" sz="3600" dirty="0"/>
          </a:p>
        </p:txBody>
      </p:sp>
      <p:sp>
        <p:nvSpPr>
          <p:cNvPr id="7" name="Text 6"/>
          <p:cNvSpPr/>
          <p:nvPr/>
        </p:nvSpPr>
        <p:spPr>
          <a:xfrm>
            <a:off x="1066800" y="3724573"/>
            <a:ext cx="2311797" cy="26035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800" b="1" i="0" dirty="0">
                <a:solidFill>
                  <a:srgbClr val="FFFFFF"/>
                </a:solidFill>
                <a:latin typeface="Arial" panose="020B0604020202020204" pitchFamily="34" charset="0"/>
                <a:ea typeface="Arial" panose="020B0604020202020204" pitchFamily="34" charset="-122"/>
                <a:cs typeface="Arial" pitchFamily="34" charset="-120"/>
              </a:rPr>
              <a:t>Engineer the pipeline</a:t>
            </a:r>
            <a:endParaRPr lang="en-US" sz="1800" dirty="0"/>
          </a:p>
        </p:txBody>
      </p:sp>
      <p:sp>
        <p:nvSpPr>
          <p:cNvPr id="8" name="Text 7"/>
          <p:cNvSpPr/>
          <p:nvPr/>
        </p:nvSpPr>
        <p:spPr>
          <a:xfrm>
            <a:off x="1066800" y="4123333"/>
            <a:ext cx="2790527" cy="19685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400" b="0" i="0" dirty="0">
                <a:solidFill>
                  <a:srgbClr val="CFE6FF"/>
                </a:solidFill>
                <a:latin typeface="Arial" panose="020B0604020202020204" pitchFamily="34" charset="0"/>
                <a:ea typeface="Arial" panose="020B0604020202020204" pitchFamily="34" charset="-122"/>
                <a:cs typeface="Arial" pitchFamily="34" charset="-120"/>
              </a:rPr>
              <a:t>Treat labeling as part of perception,</a:t>
            </a:r>
            <a:endParaRPr lang="en-US" sz="1400" dirty="0"/>
          </a:p>
        </p:txBody>
      </p:sp>
      <p:sp>
        <p:nvSpPr>
          <p:cNvPr id="9" name="Text 8"/>
          <p:cNvSpPr/>
          <p:nvPr/>
        </p:nvSpPr>
        <p:spPr>
          <a:xfrm>
            <a:off x="1066800" y="4381103"/>
            <a:ext cx="2036366" cy="19685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400" b="0" i="0" dirty="0">
                <a:solidFill>
                  <a:srgbClr val="CFE6FF"/>
                </a:solidFill>
                <a:latin typeface="Arial" panose="020B0604020202020204" pitchFamily="34" charset="0"/>
                <a:ea typeface="Arial" panose="020B0604020202020204" pitchFamily="34" charset="-122"/>
                <a:cs typeface="Arial" pitchFamily="34" charset="-120"/>
              </a:rPr>
              <a:t>not a vendor afterthought.</a:t>
            </a:r>
            <a:endParaRPr lang="en-US" sz="1400" dirty="0"/>
          </a:p>
        </p:txBody>
      </p:sp>
      <p:sp>
        <p:nvSpPr>
          <p:cNvPr id="10" name="Shape 9"/>
          <p:cNvSpPr/>
          <p:nvPr/>
        </p:nvSpPr>
        <p:spPr>
          <a:xfrm>
            <a:off x="4411067" y="2810173"/>
            <a:ext cx="3369766" cy="2315071"/>
          </a:xfrm>
          <a:custGeom>
            <a:avLst/>
            <a:gdLst/>
            <a:ahLst/>
            <a:cxnLst/>
            <a:rect l="l" t="t" r="r" b="b"/>
            <a:pathLst>
              <a:path w="3369766" h="2315071">
                <a:moveTo>
                  <a:pt x="50800" y="0"/>
                </a:moveTo>
                <a:lnTo>
                  <a:pt x="3318967" y="0"/>
                </a:lnTo>
                <a:cubicBezTo>
                  <a:pt x="3346835" y="0"/>
                  <a:pt x="3369767" y="22932"/>
                  <a:pt x="3369767" y="50800"/>
                </a:cubicBezTo>
                <a:lnTo>
                  <a:pt x="3369767" y="2264271"/>
                </a:lnTo>
                <a:cubicBezTo>
                  <a:pt x="3369767" y="2292139"/>
                  <a:pt x="3346835" y="2315071"/>
                  <a:pt x="3318967" y="2315071"/>
                </a:cubicBezTo>
                <a:lnTo>
                  <a:pt x="50800" y="2315071"/>
                </a:lnTo>
                <a:cubicBezTo>
                  <a:pt x="22932" y="2315071"/>
                  <a:pt x="0" y="2292139"/>
                  <a:pt x="0" y="2264271"/>
                </a:cubicBezTo>
                <a:lnTo>
                  <a:pt x="0" y="50800"/>
                </a:lnTo>
                <a:cubicBezTo>
                  <a:pt x="0" y="22932"/>
                  <a:pt x="22932" y="0"/>
                  <a:pt x="50800" y="0"/>
                </a:cubicBezTo>
                <a:close/>
              </a:path>
            </a:pathLst>
          </a:custGeom>
          <a:solidFill>
            <a:srgbClr val="FFFFFF">
              <a:alpha val="7000"/>
            </a:srgbClr>
          </a:solidFill>
        </p:spPr>
        <p:txBody>
          <a:bodyPr wrap="none" rtlCol="0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1" name="Shape 10"/>
          <p:cNvSpPr/>
          <p:nvPr/>
        </p:nvSpPr>
        <p:spPr>
          <a:xfrm>
            <a:off x="4411067" y="2810173"/>
            <a:ext cx="3369766" cy="50800"/>
          </a:xfrm>
          <a:custGeom>
            <a:avLst/>
            <a:gdLst/>
            <a:ahLst/>
            <a:cxnLst/>
            <a:rect l="l" t="t" r="r" b="b"/>
            <a:pathLst>
              <a:path w="3369766" h="50800">
                <a:moveTo>
                  <a:pt x="50800" y="0"/>
                </a:moveTo>
                <a:lnTo>
                  <a:pt x="3318967" y="0"/>
                </a:lnTo>
                <a:cubicBezTo>
                  <a:pt x="3346835" y="0"/>
                  <a:pt x="3369767" y="22932"/>
                  <a:pt x="3369767" y="50800"/>
                </a:cubicBezTo>
                <a:lnTo>
                  <a:pt x="3369767" y="50800"/>
                </a:lnTo>
                <a:cubicBezTo>
                  <a:pt x="3369767" y="36866"/>
                  <a:pt x="3346835" y="25400"/>
                  <a:pt x="3318967" y="25400"/>
                </a:cubicBezTo>
                <a:lnTo>
                  <a:pt x="50800" y="25400"/>
                </a:lnTo>
                <a:cubicBezTo>
                  <a:pt x="22932" y="25400"/>
                  <a:pt x="0" y="36866"/>
                  <a:pt x="0" y="50800"/>
                </a:cubicBezTo>
                <a:lnTo>
                  <a:pt x="0" y="50800"/>
                </a:lnTo>
                <a:cubicBezTo>
                  <a:pt x="0" y="22932"/>
                  <a:pt x="22932" y="0"/>
                  <a:pt x="50800" y="0"/>
                </a:cubicBezTo>
                <a:close/>
              </a:path>
            </a:pathLst>
          </a:custGeom>
          <a:solidFill>
            <a:srgbClr val="48C6FF"/>
          </a:solidFill>
          <a:ln w="12700">
            <a:prstDash val="solid"/>
          </a:ln>
        </p:spPr>
        <p:txBody>
          <a:bodyPr wrap="none" rtlCol="0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2" name="Text 11"/>
          <p:cNvSpPr/>
          <p:nvPr/>
        </p:nvSpPr>
        <p:spPr>
          <a:xfrm>
            <a:off x="4665067" y="3064173"/>
            <a:ext cx="254298" cy="5080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3600" b="1" i="0" dirty="0">
                <a:solidFill>
                  <a:srgbClr val="48C6FF"/>
                </a:solidFill>
                <a:latin typeface="Arial" panose="020B0604020202020204" pitchFamily="34" charset="0"/>
                <a:ea typeface="Arial" panose="020B0604020202020204" pitchFamily="34" charset="-122"/>
                <a:cs typeface="Arial" pitchFamily="34" charset="-120"/>
              </a:rPr>
              <a:t>2</a:t>
            </a:r>
            <a:endParaRPr lang="en-US" sz="3600" dirty="0"/>
          </a:p>
        </p:txBody>
      </p:sp>
      <p:sp>
        <p:nvSpPr>
          <p:cNvPr id="13" name="Text 12"/>
          <p:cNvSpPr/>
          <p:nvPr/>
        </p:nvSpPr>
        <p:spPr>
          <a:xfrm>
            <a:off x="4665067" y="3724573"/>
            <a:ext cx="1910060" cy="26035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800" b="1" i="0" dirty="0">
                <a:solidFill>
                  <a:srgbClr val="FFFFFF"/>
                </a:solidFill>
                <a:latin typeface="Arial" panose="020B0604020202020204" pitchFamily="34" charset="0"/>
                <a:ea typeface="Arial" panose="020B0604020202020204" pitchFamily="34" charset="-122"/>
                <a:cs typeface="Arial" pitchFamily="34" charset="-120"/>
              </a:rPr>
              <a:t>Make QA a metric</a:t>
            </a:r>
            <a:endParaRPr lang="en-US" sz="1800" dirty="0"/>
          </a:p>
        </p:txBody>
      </p:sp>
      <p:sp>
        <p:nvSpPr>
          <p:cNvPr id="14" name="Text 13"/>
          <p:cNvSpPr/>
          <p:nvPr/>
        </p:nvSpPr>
        <p:spPr>
          <a:xfrm>
            <a:off x="4665067" y="4123333"/>
            <a:ext cx="2543175" cy="19685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400" b="0" i="0" dirty="0">
                <a:solidFill>
                  <a:srgbClr val="CFE6FF"/>
                </a:solidFill>
                <a:latin typeface="Arial" panose="020B0604020202020204" pitchFamily="34" charset="0"/>
                <a:ea typeface="Arial" panose="020B0604020202020204" pitchFamily="34" charset="-122"/>
                <a:cs typeface="Arial" pitchFamily="34" charset="-120"/>
              </a:rPr>
              <a:t>Track inter-annotator agreement</a:t>
            </a:r>
            <a:endParaRPr lang="en-US" sz="1400" dirty="0"/>
          </a:p>
        </p:txBody>
      </p:sp>
      <p:sp>
        <p:nvSpPr>
          <p:cNvPr id="15" name="Text 14"/>
          <p:cNvSpPr/>
          <p:nvPr/>
        </p:nvSpPr>
        <p:spPr>
          <a:xfrm>
            <a:off x="4665067" y="4381103"/>
            <a:ext cx="2341959" cy="19685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400" b="0" i="0" dirty="0">
                <a:solidFill>
                  <a:srgbClr val="CFE6FF"/>
                </a:solidFill>
                <a:latin typeface="Arial" panose="020B0604020202020204" pitchFamily="34" charset="0"/>
                <a:ea typeface="Arial" panose="020B0604020202020204" pitchFamily="34" charset="-122"/>
                <a:cs typeface="Arial" pitchFamily="34" charset="-120"/>
              </a:rPr>
              <a:t>and SLAs as first-class model</a:t>
            </a:r>
            <a:endParaRPr lang="en-US" sz="1400" dirty="0"/>
          </a:p>
        </p:txBody>
      </p:sp>
      <p:sp>
        <p:nvSpPr>
          <p:cNvPr id="16" name="Text 15"/>
          <p:cNvSpPr/>
          <p:nvPr/>
        </p:nvSpPr>
        <p:spPr>
          <a:xfrm>
            <a:off x="4665067" y="4638873"/>
            <a:ext cx="622300" cy="19685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400" b="0" i="0" dirty="0">
                <a:solidFill>
                  <a:srgbClr val="CFE6FF"/>
                </a:solidFill>
                <a:latin typeface="Arial" panose="020B0604020202020204" pitchFamily="34" charset="0"/>
                <a:ea typeface="Arial" panose="020B0604020202020204" pitchFamily="34" charset="-122"/>
                <a:cs typeface="Arial" pitchFamily="34" charset="-120"/>
              </a:rPr>
              <a:t>metrics.</a:t>
            </a:r>
            <a:endParaRPr lang="en-US" sz="1400" dirty="0"/>
          </a:p>
        </p:txBody>
      </p:sp>
      <p:sp>
        <p:nvSpPr>
          <p:cNvPr id="17" name="Shape 16"/>
          <p:cNvSpPr/>
          <p:nvPr/>
        </p:nvSpPr>
        <p:spPr>
          <a:xfrm>
            <a:off x="8009434" y="2810173"/>
            <a:ext cx="3369766" cy="2315071"/>
          </a:xfrm>
          <a:custGeom>
            <a:avLst/>
            <a:gdLst/>
            <a:ahLst/>
            <a:cxnLst/>
            <a:rect l="l" t="t" r="r" b="b"/>
            <a:pathLst>
              <a:path w="3369766" h="2315071">
                <a:moveTo>
                  <a:pt x="50800" y="0"/>
                </a:moveTo>
                <a:lnTo>
                  <a:pt x="3318967" y="0"/>
                </a:lnTo>
                <a:cubicBezTo>
                  <a:pt x="3346835" y="0"/>
                  <a:pt x="3369767" y="22932"/>
                  <a:pt x="3369767" y="50800"/>
                </a:cubicBezTo>
                <a:lnTo>
                  <a:pt x="3369767" y="2264271"/>
                </a:lnTo>
                <a:cubicBezTo>
                  <a:pt x="3369767" y="2292139"/>
                  <a:pt x="3346835" y="2315071"/>
                  <a:pt x="3318967" y="2315071"/>
                </a:cubicBezTo>
                <a:lnTo>
                  <a:pt x="50800" y="2315071"/>
                </a:lnTo>
                <a:cubicBezTo>
                  <a:pt x="22932" y="2315071"/>
                  <a:pt x="0" y="2292139"/>
                  <a:pt x="0" y="2264271"/>
                </a:cubicBezTo>
                <a:lnTo>
                  <a:pt x="0" y="50800"/>
                </a:lnTo>
                <a:cubicBezTo>
                  <a:pt x="0" y="22932"/>
                  <a:pt x="22932" y="0"/>
                  <a:pt x="50800" y="0"/>
                </a:cubicBezTo>
                <a:close/>
              </a:path>
            </a:pathLst>
          </a:custGeom>
          <a:solidFill>
            <a:srgbClr val="FFFFFF">
              <a:alpha val="7000"/>
            </a:srgbClr>
          </a:solidFill>
        </p:spPr>
        <p:txBody>
          <a:bodyPr wrap="none" rtlCol="0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8" name="Shape 17"/>
          <p:cNvSpPr/>
          <p:nvPr/>
        </p:nvSpPr>
        <p:spPr>
          <a:xfrm>
            <a:off x="8009434" y="2810173"/>
            <a:ext cx="3369766" cy="50800"/>
          </a:xfrm>
          <a:custGeom>
            <a:avLst/>
            <a:gdLst/>
            <a:ahLst/>
            <a:cxnLst/>
            <a:rect l="l" t="t" r="r" b="b"/>
            <a:pathLst>
              <a:path w="3369766" h="50800">
                <a:moveTo>
                  <a:pt x="50800" y="0"/>
                </a:moveTo>
                <a:lnTo>
                  <a:pt x="3318967" y="0"/>
                </a:lnTo>
                <a:cubicBezTo>
                  <a:pt x="3346835" y="0"/>
                  <a:pt x="3369767" y="22932"/>
                  <a:pt x="3369767" y="50800"/>
                </a:cubicBezTo>
                <a:lnTo>
                  <a:pt x="3369767" y="50800"/>
                </a:lnTo>
                <a:cubicBezTo>
                  <a:pt x="3369767" y="36866"/>
                  <a:pt x="3346835" y="25400"/>
                  <a:pt x="3318967" y="25400"/>
                </a:cubicBezTo>
                <a:lnTo>
                  <a:pt x="50800" y="25400"/>
                </a:lnTo>
                <a:cubicBezTo>
                  <a:pt x="22932" y="25400"/>
                  <a:pt x="0" y="36866"/>
                  <a:pt x="0" y="50800"/>
                </a:cubicBezTo>
                <a:lnTo>
                  <a:pt x="0" y="50800"/>
                </a:lnTo>
                <a:cubicBezTo>
                  <a:pt x="0" y="22932"/>
                  <a:pt x="22932" y="0"/>
                  <a:pt x="50800" y="0"/>
                </a:cubicBezTo>
                <a:close/>
              </a:path>
            </a:pathLst>
          </a:custGeom>
          <a:solidFill>
            <a:srgbClr val="48C6FF"/>
          </a:solidFill>
          <a:ln w="12700">
            <a:prstDash val="solid"/>
          </a:ln>
        </p:spPr>
        <p:txBody>
          <a:bodyPr wrap="none" rtlCol="0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9" name="Text 18"/>
          <p:cNvSpPr/>
          <p:nvPr/>
        </p:nvSpPr>
        <p:spPr>
          <a:xfrm>
            <a:off x="8263434" y="3064173"/>
            <a:ext cx="254298" cy="5080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3600" b="1" i="0" dirty="0">
                <a:solidFill>
                  <a:srgbClr val="48C6FF"/>
                </a:solidFill>
                <a:latin typeface="Arial" panose="020B0604020202020204" pitchFamily="34" charset="0"/>
                <a:ea typeface="Arial" panose="020B0604020202020204" pitchFamily="34" charset="-122"/>
                <a:cs typeface="Arial" pitchFamily="34" charset="-120"/>
              </a:rPr>
              <a:t>3</a:t>
            </a:r>
            <a:endParaRPr lang="en-US" sz="3600" dirty="0"/>
          </a:p>
        </p:txBody>
      </p:sp>
      <p:sp>
        <p:nvSpPr>
          <p:cNvPr id="20" name="Text 19"/>
          <p:cNvSpPr/>
          <p:nvPr/>
        </p:nvSpPr>
        <p:spPr>
          <a:xfrm>
            <a:off x="8263434" y="3724573"/>
            <a:ext cx="2298799" cy="26035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800" b="1" i="0" dirty="0">
                <a:solidFill>
                  <a:srgbClr val="FFFFFF"/>
                </a:solidFill>
                <a:latin typeface="Arial" panose="020B0604020202020204" pitchFamily="34" charset="0"/>
                <a:ea typeface="Arial" panose="020B0604020202020204" pitchFamily="34" charset="-122"/>
                <a:cs typeface="Arial" pitchFamily="34" charset="-120"/>
              </a:rPr>
              <a:t>Automate the routine</a:t>
            </a:r>
            <a:endParaRPr lang="en-US" sz="1800" dirty="0"/>
          </a:p>
        </p:txBody>
      </p:sp>
      <p:sp>
        <p:nvSpPr>
          <p:cNvPr id="21" name="Text 20"/>
          <p:cNvSpPr/>
          <p:nvPr/>
        </p:nvSpPr>
        <p:spPr>
          <a:xfrm>
            <a:off x="8263434" y="4123333"/>
            <a:ext cx="2322513" cy="19685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400" b="0" i="0" dirty="0">
                <a:solidFill>
                  <a:srgbClr val="CFE6FF"/>
                </a:solidFill>
                <a:latin typeface="Arial" panose="020B0604020202020204" pitchFamily="34" charset="0"/>
                <a:ea typeface="Arial" panose="020B0604020202020204" pitchFamily="34" charset="-122"/>
                <a:cs typeface="Arial" pitchFamily="34" charset="-120"/>
              </a:rPr>
              <a:t>Let model pre-labels cut cost;</a:t>
            </a:r>
            <a:endParaRPr lang="en-US" sz="1400" dirty="0"/>
          </a:p>
        </p:txBody>
      </p:sp>
      <p:sp>
        <p:nvSpPr>
          <p:cNvPr id="22" name="Text 21"/>
          <p:cNvSpPr/>
          <p:nvPr/>
        </p:nvSpPr>
        <p:spPr>
          <a:xfrm>
            <a:off x="8263434" y="4381103"/>
            <a:ext cx="2836466" cy="19685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400" b="0" i="0" dirty="0">
                <a:solidFill>
                  <a:srgbClr val="CFE6FF"/>
                </a:solidFill>
                <a:latin typeface="Arial" panose="020B0604020202020204" pitchFamily="34" charset="0"/>
                <a:ea typeface="Arial" panose="020B0604020202020204" pitchFamily="34" charset="-122"/>
                <a:cs typeface="Arial" pitchFamily="34" charset="-120"/>
              </a:rPr>
              <a:t>reserve humans for the edge cases.</a:t>
            </a:r>
            <a:endParaRPr lang="en-US" sz="1400" dirty="0"/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30E291D8-7A41-CD86-B6FC-97943C3DBAB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120735" y="133895"/>
            <a:ext cx="753418" cy="753418"/>
          </a:xfrm>
          <a:prstGeom prst="rect">
            <a:avLst/>
          </a:prstGeom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83CE385B-51B1-B62A-C187-2A5D139B7640}"/>
              </a:ext>
            </a:extLst>
          </p:cNvPr>
          <p:cNvSpPr/>
          <p:nvPr/>
        </p:nvSpPr>
        <p:spPr>
          <a:xfrm>
            <a:off x="4463028" y="6401198"/>
            <a:ext cx="3445431" cy="36933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IN" b="1" dirty="0">
                <a:solidFill>
                  <a:schemeClr val="bg2"/>
                </a:solidFill>
                <a:highlight>
                  <a:srgbClr val="000000"/>
                </a:highlight>
                <a:latin typeface="Cambria" panose="02040503050406030204" pitchFamily="18" charset="0"/>
                <a:ea typeface="Cambria" panose="02040503050406030204" pitchFamily="18" charset="0"/>
                <a:hlinkClick r:id="rId5"/>
              </a:rPr>
              <a:t>https://www.graveiensai.com/</a:t>
            </a:r>
            <a:endParaRPr lang="en-US" sz="5400" b="1" cap="none" spc="0" dirty="0">
              <a:ln w="12700">
                <a:solidFill>
                  <a:schemeClr val="accent3">
                    <a:lumMod val="50000"/>
                  </a:schemeClr>
                </a:solidFill>
                <a:prstDash val="solid"/>
              </a:ln>
              <a:solidFill>
                <a:schemeClr val="bg2"/>
              </a:solidFill>
              <a:effectLst>
                <a:innerShdw blurRad="177800">
                  <a:schemeClr val="accent3">
                    <a:lumMod val="50000"/>
                  </a:schemeClr>
                </a:innerShdw>
              </a:effectLst>
              <a:highlight>
                <a:srgbClr val="000000"/>
              </a:highlight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jorn">
  <a:themeElements>
    <a:clrScheme name="Bjorn">
      <a:dk1>
        <a:srgbClr val="000000"/>
      </a:dk1>
      <a:lt1>
        <a:srgbClr val="FFFFFF"/>
      </a:lt1>
      <a:dk2>
        <a:srgbClr val="003474"/>
      </a:dk2>
      <a:lt2>
        <a:srgbClr val="EFE6EB"/>
      </a:lt2>
      <a:accent1>
        <a:srgbClr val="28AE70"/>
      </a:accent1>
      <a:accent2>
        <a:srgbClr val="AC9E0C"/>
      </a:accent2>
      <a:accent3>
        <a:srgbClr val="EF3475"/>
      </a:accent3>
      <a:accent4>
        <a:srgbClr val="8961F3"/>
      </a:accent4>
      <a:accent5>
        <a:srgbClr val="11ADD3"/>
      </a:accent5>
      <a:accent6>
        <a:srgbClr val="E78813"/>
      </a:accent6>
      <a:hlink>
        <a:srgbClr val="CD45C3"/>
      </a:hlink>
      <a:folHlink>
        <a:srgbClr val="E34E4E"/>
      </a:folHlink>
    </a:clrScheme>
    <a:fontScheme name="Neue Haas">
      <a:majorFont>
        <a:latin typeface="Neue Haas Grotesk Text Pro"/>
        <a:ea typeface=""/>
        <a:cs typeface=""/>
      </a:majorFont>
      <a:minorFont>
        <a:latin typeface="Neue Haas Grotesk Tex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jorn" id="{121AC9A9-9DF1-410F-980B-228D05632962}" vid="{661A2AC3-DE07-4883-A618-4B52B678F5E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Bjorn</Template>
  <TotalTime>12</TotalTime>
  <Words>712</Words>
  <Application>Microsoft Office PowerPoint</Application>
  <PresentationFormat>Widescreen</PresentationFormat>
  <Paragraphs>169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4" baseType="lpstr">
      <vt:lpstr>Arial</vt:lpstr>
      <vt:lpstr>Cambria</vt:lpstr>
      <vt:lpstr>Neue Haas Grotesk Text Pro</vt:lpstr>
      <vt:lpstr>System Font Regular</vt:lpstr>
      <vt:lpstr>Bjorn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aippt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Generated by aippt</dc:title>
  <dc:subject>Generated by aippt</dc:subject>
  <dc:creator>aippt</dc:creator>
  <cp:lastModifiedBy>Vaibhav Pal</cp:lastModifiedBy>
  <cp:revision>8</cp:revision>
  <dcterms:created xsi:type="dcterms:W3CDTF">2026-10-31T08:20:30Z</dcterms:created>
  <dcterms:modified xsi:type="dcterms:W3CDTF">2026-10-31T08:34:00Z</dcterms:modified>
</cp:coreProperties>
</file>